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8" r:id="rId4"/>
    <p:sldId id="269" r:id="rId5"/>
    <p:sldId id="258" r:id="rId6"/>
    <p:sldId id="272" r:id="rId7"/>
    <p:sldId id="277" r:id="rId8"/>
    <p:sldId id="276" r:id="rId9"/>
    <p:sldId id="263" r:id="rId10"/>
    <p:sldId id="273" r:id="rId11"/>
    <p:sldId id="259" r:id="rId12"/>
    <p:sldId id="264" r:id="rId13"/>
    <p:sldId id="274" r:id="rId14"/>
    <p:sldId id="270" r:id="rId15"/>
    <p:sldId id="265" r:id="rId16"/>
    <p:sldId id="260" r:id="rId17"/>
    <p:sldId id="275" r:id="rId18"/>
    <p:sldId id="271" r:id="rId19"/>
    <p:sldId id="266" r:id="rId20"/>
    <p:sldId id="267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29" autoAdjust="0"/>
  </p:normalViewPr>
  <p:slideViewPr>
    <p:cSldViewPr>
      <p:cViewPr>
        <p:scale>
          <a:sx n="70" d="100"/>
          <a:sy n="70" d="100"/>
        </p:scale>
        <p:origin x="-6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F227E-A2B5-4C68-846D-9FC4DABCD22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848D9-09B8-4A82-92DC-A27E931A0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1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8519-0492-4F4F-AE45-E33BC2E7D32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E504-C5EE-4771-BA8D-B48D05177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19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E504-C5EE-4771-BA8D-B48D051770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9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E504-C5EE-4771-BA8D-B48D0517703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4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FC33-14D2-4269-8F7D-115A6A6CACE5}" type="datetime1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E35F-7C68-4685-861C-71FB4DE7CEB9}" type="datetime1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EF1B-F0B7-4F28-9F55-99B66B9AFC6B}" type="datetime1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99D-1017-42D5-9CF5-64A91851CA6F}" type="datetime1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FAD-BCAE-4C52-B2C4-DC4C23979CA3}" type="datetime1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957D-5474-4050-87A3-E57E47B78626}" type="datetime1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CC97-D2A0-4B2A-97F4-0B63C10F8986}" type="datetime1">
              <a:rPr lang="ru-RU" smtClean="0"/>
              <a:t>14.05.2013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3011-749D-4CB0-AB74-04D59F6E583E}" type="datetime1">
              <a:rPr lang="ru-RU" smtClean="0"/>
              <a:t>14.05.2013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383-18A7-484F-95F8-5B81CFB6C766}" type="datetime1">
              <a:rPr lang="ru-RU" smtClean="0"/>
              <a:t>14.05.2013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C28A-E260-4842-BB5A-280A99BB4DAE}" type="datetime1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E0C-7860-4512-8DC0-4876D540495F}" type="datetime1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D80E62-2575-4C4C-9BF5-1F9C52239214}" type="datetime1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987F68-4478-4F38-8FBE-4515BBA37A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/>
              </a:rPr>
              <a:t>Образовательный ресурсный центр   по направлению химия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856" y="1196752"/>
            <a:ext cx="80690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Лаборатории для обучения методам синтеза.</a:t>
            </a:r>
          </a:p>
          <a:p>
            <a:pPr>
              <a:spcBef>
                <a:spcPts val="600"/>
              </a:spcBef>
            </a:pPr>
            <a:endParaRPr lang="ru-RU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Неорганический синтез (потоковый практикум 1 курса, </a:t>
            </a:r>
            <a:r>
              <a:rPr lang="ru-RU" sz="1600" dirty="0" err="1" smtClean="0"/>
              <a:t>спецпрактикум</a:t>
            </a:r>
            <a:r>
              <a:rPr lang="ru-RU" sz="1600" dirty="0" smtClean="0"/>
              <a:t> НС, </a:t>
            </a:r>
            <a:r>
              <a:rPr lang="ru-RU" sz="1600" dirty="0" err="1" smtClean="0"/>
              <a:t>высокотомпературный</a:t>
            </a:r>
            <a:r>
              <a:rPr lang="ru-RU" sz="1600" dirty="0" smtClean="0"/>
              <a:t> синтез, керамический синтез, оборудование для синтеза в инертной атмосфере). </a:t>
            </a:r>
            <a:r>
              <a:rPr lang="en-US" sz="1600" dirty="0" smtClean="0"/>
              <a:t>S = </a:t>
            </a:r>
            <a:r>
              <a:rPr lang="ru-RU" sz="1600" dirty="0" smtClean="0"/>
              <a:t>32</a:t>
            </a:r>
            <a:r>
              <a:rPr lang="en-US" sz="1600" dirty="0" smtClean="0"/>
              <a:t>5</a:t>
            </a:r>
            <a:r>
              <a:rPr lang="ru-RU" sz="1600" dirty="0" smtClean="0"/>
              <a:t>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>
              <a:spcBef>
                <a:spcPts val="600"/>
              </a:spcBef>
            </a:pP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416472" cy="17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856" y="1196752"/>
            <a:ext cx="8069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/>
              <a:t>Лаборатории для обучения методам </a:t>
            </a:r>
            <a:r>
              <a:rPr lang="ru-RU" dirty="0" smtClean="0"/>
              <a:t>синтеза.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Органический синтез (1 ОС, синтез ВМС, 2 ОС, тонкий ОС, практикум ХПС, пептидный синтез). </a:t>
            </a:r>
            <a:r>
              <a:rPr lang="en-US" sz="1600" dirty="0" smtClean="0"/>
              <a:t>S = </a:t>
            </a:r>
            <a:r>
              <a:rPr lang="ru-RU" sz="1600" dirty="0" smtClean="0"/>
              <a:t>450 м</a:t>
            </a:r>
            <a:r>
              <a:rPr lang="ru-RU" sz="1600" baseline="30000" dirty="0" smtClean="0"/>
              <a:t>2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5471"/>
            <a:ext cx="6382400" cy="21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6334315" cy="19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854" y="655423"/>
            <a:ext cx="80690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1600" dirty="0" smtClean="0"/>
          </a:p>
          <a:p>
            <a:pPr marL="342900" indent="-342900">
              <a:spcBef>
                <a:spcPts val="600"/>
              </a:spcBef>
              <a:buAutoNum type="arabicPeriod" startAt="2"/>
            </a:pPr>
            <a:r>
              <a:rPr lang="ru-RU" dirty="0" smtClean="0"/>
              <a:t>Лаборатории для обучения методам анализа состава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372"/>
            <a:ext cx="9153190" cy="37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08138" y="398207"/>
            <a:ext cx="7175351" cy="6545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64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Структурные подразделения РОЦ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3854" y="655423"/>
            <a:ext cx="80690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1600" dirty="0" smtClean="0"/>
          </a:p>
          <a:p>
            <a:pPr marL="342900" indent="-342900">
              <a:spcBef>
                <a:spcPts val="600"/>
              </a:spcBef>
              <a:buAutoNum type="arabicPeriod" startAt="2"/>
            </a:pPr>
            <a:r>
              <a:rPr lang="ru-RU" dirty="0" smtClean="0"/>
              <a:t>Лаборатории для обучения методам анализа состава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Потоковый практикум («мокрая» химия). </a:t>
            </a:r>
            <a:r>
              <a:rPr lang="en-US" sz="1600" dirty="0" smtClean="0"/>
              <a:t>S = </a:t>
            </a:r>
            <a:r>
              <a:rPr lang="ru-RU" sz="1600" dirty="0" smtClean="0"/>
              <a:t>275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Органический анализ + нефтехимия. </a:t>
            </a:r>
            <a:r>
              <a:rPr lang="en-US" sz="1600" dirty="0" smtClean="0"/>
              <a:t>S = </a:t>
            </a:r>
            <a:r>
              <a:rPr lang="ru-RU" sz="1600" dirty="0" smtClean="0"/>
              <a:t>100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0967"/>
            <a:ext cx="8095385" cy="16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7955"/>
            <a:ext cx="3384376" cy="17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853" y="655423"/>
            <a:ext cx="80690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1600" dirty="0" smtClean="0"/>
          </a:p>
          <a:p>
            <a:pPr marL="342900" indent="-342900">
              <a:spcBef>
                <a:spcPts val="600"/>
              </a:spcBef>
              <a:buAutoNum type="arabicPeriod" startAt="2"/>
            </a:pPr>
            <a:r>
              <a:rPr lang="ru-RU" dirty="0"/>
              <a:t>Лаборатории для обучения методам анализа состава</a:t>
            </a:r>
            <a:r>
              <a:rPr lang="en-US" dirty="0" smtClean="0"/>
              <a:t>.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Зал специализированной </a:t>
            </a:r>
            <a:r>
              <a:rPr lang="ru-RU" sz="1600" dirty="0" err="1" smtClean="0"/>
              <a:t>пробоподготовки</a:t>
            </a:r>
            <a:r>
              <a:rPr lang="ru-RU" sz="1600" dirty="0" smtClean="0"/>
              <a:t>. </a:t>
            </a:r>
            <a:r>
              <a:rPr lang="en-US" sz="1600" dirty="0" smtClean="0"/>
              <a:t>S = </a:t>
            </a:r>
            <a:r>
              <a:rPr lang="ru-RU" sz="1600" dirty="0" smtClean="0"/>
              <a:t>100 м</a:t>
            </a:r>
            <a:r>
              <a:rPr lang="ru-RU" sz="1600" baseline="30000" dirty="0" smtClean="0"/>
              <a:t>2</a:t>
            </a:r>
            <a:endParaRPr lang="en-US" sz="1600" baseline="30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Методы разделения и концентрирования. </a:t>
            </a:r>
            <a:r>
              <a:rPr lang="en-US" sz="1600" dirty="0"/>
              <a:t>S = </a:t>
            </a:r>
            <a:r>
              <a:rPr lang="ru-RU" sz="1600" dirty="0"/>
              <a:t>100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72616"/>
            <a:ext cx="4838199" cy="3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069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2</a:t>
            </a:r>
            <a:r>
              <a:rPr lang="ru-RU" dirty="0"/>
              <a:t>. Лаборатории для обучения </a:t>
            </a:r>
            <a:r>
              <a:rPr lang="ru-RU" dirty="0" smtClean="0"/>
              <a:t>методам инструментального количественного </a:t>
            </a:r>
            <a:r>
              <a:rPr lang="ru-RU" dirty="0"/>
              <a:t>анализа </a:t>
            </a:r>
            <a:r>
              <a:rPr lang="ru-RU" dirty="0" smtClean="0"/>
              <a:t>состава.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Атомная спектрометрия (ААС, АЭС-ИСП, РФА). </a:t>
            </a:r>
            <a:r>
              <a:rPr lang="en-US" sz="1600" dirty="0" smtClean="0"/>
              <a:t>S = </a:t>
            </a:r>
            <a:r>
              <a:rPr lang="ru-RU" sz="1600" dirty="0" smtClean="0"/>
              <a:t>100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>
              <a:spcBef>
                <a:spcPts val="600"/>
              </a:spcBef>
            </a:pPr>
            <a:endParaRPr lang="ru-RU" sz="1600" dirty="0"/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>
              <a:spcBef>
                <a:spcPts val="600"/>
              </a:spcBef>
            </a:pPr>
            <a:endParaRPr lang="ru-RU" sz="1600" dirty="0"/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Газовая хроматография, хромато-масс-спектрометрия, жидкостная хроматография, </a:t>
            </a:r>
            <a:r>
              <a:rPr lang="en-US" sz="1600" dirty="0" smtClean="0"/>
              <a:t>CHN</a:t>
            </a:r>
            <a:r>
              <a:rPr lang="en-US" sz="1600" dirty="0"/>
              <a:t>S</a:t>
            </a:r>
            <a:r>
              <a:rPr lang="en-US" sz="1600" dirty="0" smtClean="0"/>
              <a:t>-</a:t>
            </a:r>
            <a:r>
              <a:rPr lang="ru-RU" sz="1600" dirty="0" smtClean="0"/>
              <a:t>анализ. </a:t>
            </a:r>
            <a:r>
              <a:rPr lang="en-US" sz="1600" dirty="0" smtClean="0"/>
              <a:t>S = </a:t>
            </a:r>
            <a:r>
              <a:rPr lang="ru-RU" sz="1600" dirty="0" smtClean="0"/>
              <a:t>175 м</a:t>
            </a:r>
            <a:r>
              <a:rPr lang="ru-RU" sz="1600" baseline="30000" dirty="0" smtClean="0"/>
              <a:t>2</a:t>
            </a:r>
            <a:endParaRPr lang="ru-RU" sz="16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66684"/>
            <a:ext cx="3096344" cy="19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4477"/>
            <a:ext cx="4896544" cy="176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7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372" y="1196751"/>
            <a:ext cx="806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3. </a:t>
            </a:r>
            <a:r>
              <a:rPr lang="ru-RU" dirty="0"/>
              <a:t>Лаборатории для обучения </a:t>
            </a:r>
            <a:r>
              <a:rPr lang="ru-RU" dirty="0" smtClean="0"/>
              <a:t>методам исследования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132856"/>
            <a:ext cx="8964488" cy="363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Структурные подразделения РОЦ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5372" y="1196751"/>
            <a:ext cx="80690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3. </a:t>
            </a:r>
            <a:r>
              <a:rPr lang="ru-RU" dirty="0"/>
              <a:t>Лаборатории для обучения </a:t>
            </a:r>
            <a:r>
              <a:rPr lang="ru-RU" dirty="0" smtClean="0"/>
              <a:t>методам исследования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Традиционные методы физической химии.</a:t>
            </a:r>
            <a:r>
              <a:rPr lang="en-US" sz="1600" dirty="0" smtClean="0"/>
              <a:t> S = 35</a:t>
            </a:r>
            <a:r>
              <a:rPr lang="ru-RU" sz="1600" dirty="0" smtClean="0"/>
              <a:t>0 м</a:t>
            </a:r>
            <a:r>
              <a:rPr lang="ru-RU" sz="1600" baseline="30000" dirty="0" smtClean="0"/>
              <a:t>2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37" y="1885129"/>
            <a:ext cx="33718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5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372" y="1196751"/>
            <a:ext cx="806907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3. </a:t>
            </a:r>
            <a:r>
              <a:rPr lang="ru-RU" dirty="0"/>
              <a:t>Лаборатории для обучения </a:t>
            </a:r>
            <a:r>
              <a:rPr lang="ru-RU" dirty="0" smtClean="0"/>
              <a:t>методам исследования 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Физические методы исследования поверхности. </a:t>
            </a:r>
            <a:r>
              <a:rPr lang="en-US" sz="1600" dirty="0" smtClean="0"/>
              <a:t>S = </a:t>
            </a:r>
            <a:r>
              <a:rPr lang="ru-RU" sz="1600" dirty="0" smtClean="0"/>
              <a:t>150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  <a:p>
            <a:pPr>
              <a:spcBef>
                <a:spcPts val="600"/>
              </a:spcBef>
            </a:pPr>
            <a:endParaRPr lang="ru-RU" sz="16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/>
              <a:t>Термодинамика и кинетика </a:t>
            </a:r>
            <a:r>
              <a:rPr lang="ru-RU" sz="1600" dirty="0" smtClean="0"/>
              <a:t>процессов</a:t>
            </a:r>
            <a:r>
              <a:rPr lang="ru-RU" sz="1600" dirty="0"/>
              <a:t>. </a:t>
            </a:r>
            <a:r>
              <a:rPr lang="en-US" sz="1600" dirty="0"/>
              <a:t>S = </a:t>
            </a:r>
            <a:r>
              <a:rPr lang="ru-RU" sz="1600" dirty="0"/>
              <a:t>200 м</a:t>
            </a:r>
            <a:r>
              <a:rPr lang="ru-RU" sz="1600" baseline="30000" dirty="0"/>
              <a:t>2</a:t>
            </a:r>
            <a:endParaRPr lang="ru-RU" sz="1600" dirty="0"/>
          </a:p>
          <a:p>
            <a:pPr>
              <a:spcBef>
                <a:spcPts val="600"/>
              </a:spcBef>
            </a:pP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18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0828"/>
            <a:ext cx="3744416" cy="18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53194"/>
            <a:ext cx="2592288" cy="20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53193"/>
            <a:ext cx="2448272" cy="20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Структурные подразделения РОЦ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5372" y="1196751"/>
            <a:ext cx="806907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dirty="0"/>
              <a:t>Лаборатории для обучения методам </a:t>
            </a:r>
            <a:r>
              <a:rPr lang="ru-RU" dirty="0" smtClean="0"/>
              <a:t>исследования.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Молекулярная спектроскопия и фотохимия. </a:t>
            </a:r>
            <a:r>
              <a:rPr lang="en-US" sz="1600" dirty="0" smtClean="0"/>
              <a:t>S = </a:t>
            </a:r>
            <a:r>
              <a:rPr lang="ru-RU" sz="1600" dirty="0" smtClean="0"/>
              <a:t>200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Электрохимические методы. </a:t>
            </a:r>
            <a:r>
              <a:rPr lang="en-US" sz="1600" dirty="0" smtClean="0"/>
              <a:t>S = </a:t>
            </a:r>
            <a:r>
              <a:rPr lang="ru-RU" sz="1600" dirty="0" smtClean="0"/>
              <a:t>225 м</a:t>
            </a:r>
            <a:r>
              <a:rPr lang="ru-RU" sz="1600" baseline="30000" dirty="0" smtClean="0"/>
              <a:t>2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19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69127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9392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Цель создания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74054"/>
            <a:ext cx="712727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Предпосылки создания РОЦ: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Переход на новые образовательные стандарты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Реализация «Программы развития СПбГУ» в части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	</a:t>
            </a:r>
            <a:r>
              <a:rPr lang="ru-RU" sz="1600" dirty="0" smtClean="0"/>
              <a:t>образовательной деятельности.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Необходимость модернизации существующей материальной базы </a:t>
            </a:r>
            <a:r>
              <a:rPr lang="en-US" sz="1600" dirty="0" smtClean="0"/>
              <a:t>=&gt;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22108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Основная цель создания РОЦ по направлению химия: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модернизация лабораторной компоненты учебного процесса по всем образовательным программам СПбГУ, связанным с химией.</a:t>
            </a:r>
            <a:endParaRPr lang="ru-RU" sz="24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501008"/>
            <a:ext cx="3092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</a:rPr>
              <a:t>=&gt; </a:t>
            </a:r>
            <a:r>
              <a:rPr lang="ru-RU" sz="1600" dirty="0">
                <a:solidFill>
                  <a:prstClr val="black"/>
                </a:solidFill>
              </a:rPr>
              <a:t>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8320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9552" y="731520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dirty="0" smtClean="0"/>
          </a:p>
          <a:p>
            <a:pPr marL="45720" indent="0" algn="ctr">
              <a:buNone/>
            </a:pPr>
            <a:endParaRPr lang="ru-RU" sz="4000" dirty="0"/>
          </a:p>
          <a:p>
            <a:pPr marL="4572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Принципы функционирования РОЦ</a:t>
            </a:r>
            <a:endParaRPr lang="ru-RU" sz="2800" dirty="0"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56364"/>
              </p:ext>
            </p:extLst>
          </p:nvPr>
        </p:nvGraphicFramePr>
        <p:xfrm>
          <a:off x="179512" y="1844824"/>
          <a:ext cx="8856983" cy="3476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2793"/>
                <a:gridCol w="2818131"/>
                <a:gridCol w="2496059"/>
              </a:tblGrid>
              <a:tr h="5299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Сравнительная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характеристика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РОЦ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Научный РЦ</a:t>
                      </a:r>
                    </a:p>
                  </a:txBody>
                  <a:tcPr/>
                </a:tc>
              </a:tr>
              <a:tr h="8759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Доступ пользователя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Непосредственно к оборудованию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Ограничен. Доступ к оборудованию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только у оператора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4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Схема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проведения работ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Самостоятельное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выполнение работ обучающимся под контролем руководителя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Проводит оператор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59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Приоритет выполнения заявок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Учебные занятия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Курсовые и дипломные проекты</a:t>
                      </a:r>
                    </a:p>
                    <a:p>
                      <a:pPr marL="0" indent="0" algn="l"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порядке очередности заявок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99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Возможность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работы с группой обучающихся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Основная схема работы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Ограничена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20615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Сравнение работы РОЦ с научными РЦ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Логика лабораторного учебного процесса на химическом факультете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1772816"/>
            <a:ext cx="806907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200" dirty="0" smtClean="0"/>
              <a:t>Обучение методам получения веществ и материалов.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200" dirty="0" smtClean="0"/>
              <a:t>Обучение методам количественного анализа состава.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200" dirty="0" smtClean="0"/>
              <a:t>Обучение методам исследования веществ, материалов и процессов.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0096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Логика определяет структуру РОЦ химия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Принципы создания РОЦ</a:t>
            </a:r>
            <a:endParaRPr lang="ru-RU" sz="2800" dirty="0"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34275"/>
              </p:ext>
            </p:extLst>
          </p:nvPr>
        </p:nvGraphicFramePr>
        <p:xfrm>
          <a:off x="437456" y="1770260"/>
          <a:ext cx="8280920" cy="3458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  <a:gridCol w="2520280"/>
                <a:gridCol w="2592288"/>
              </a:tblGrid>
              <a:tr h="387240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Учебная задача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настоящее время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созданием РОЦ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74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Потоковый практикум (в рамках учебной программы)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Отдельное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помещение (больше никак не используется)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Отдельные помещения (многофункциональные, рас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читанные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 проведение как базовых, так и специализированных курсов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Появление инструментальных залов (практикум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</a:rPr>
                        <a:t>м.б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. привязан сразу к нескольким залам).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3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Специализированный практикум (в рамках учебной программы)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Отдельное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помещение (больше никак не используется)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74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Рутинные исследования (спектры, КХА и т.п.)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 научных лабораториях, 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научных РЦ (после их организации)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При условии выполнения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учебного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проекта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– в РОЦ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2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Курсовая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работа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 научных лабораториях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smtClean="0">
                          <a:solidFill>
                            <a:schemeClr val="tx1"/>
                          </a:solidFill>
                        </a:rPr>
                        <a:t>Возможно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РОЦ. При необходимости использования специализированного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оборудования, отсутствующего в РОЦ – подается заявка в научный РЦ.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2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Дипломный проект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2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Диссертационный проект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9464" y="908720"/>
            <a:ext cx="82089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Принципы работы РОЦ: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Многофункциональность оборудования и залов. Использование ресурса для всех учебных дисциплин.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211" y="5229200"/>
            <a:ext cx="8208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2. Возможность реализации учебных программ по направлению химия и ХФММ на базе РОЦ</a:t>
            </a:r>
            <a:r>
              <a:rPr lang="ru-RU" sz="1400" dirty="0" smtClean="0"/>
              <a:t>. Равнодоступность всех ресурсов – помещений и оборудования для всех  кафедр.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093296"/>
            <a:ext cx="80348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3. Как </a:t>
            </a:r>
            <a:r>
              <a:rPr lang="ru-RU" sz="1400" dirty="0"/>
              <a:t>следствие, проект РОЦ предполагает оптимизацию ресурсов и модернизацию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учебного процесса, проводимого в лабораториях по всем учебным дисциплинам, связанным  </a:t>
            </a:r>
            <a:endParaRPr lang="ru-RU" sz="1400" dirty="0" smtClean="0"/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с проведением </a:t>
            </a:r>
            <a:r>
              <a:rPr lang="ru-RU" sz="1400" dirty="0"/>
              <a:t>лабораторных работ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1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Принципы создания РОЦ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41459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1</a:t>
            </a:r>
            <a:r>
              <a:rPr lang="ru-RU" sz="1400" dirty="0" smtClean="0"/>
              <a:t>. Современные требования к проектированию лабораторий (как СНиП, так и специфика проведений учебных занятий).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Площади залов – исходя из размещения потока в 10 или 40 человек, в зависимости</a:t>
            </a:r>
            <a:br>
              <a:rPr lang="ru-RU" sz="1400" dirty="0" smtClean="0"/>
            </a:br>
            <a:r>
              <a:rPr lang="ru-RU" sz="1400" dirty="0" smtClean="0"/>
              <a:t>от типа лаборатории (специализированная или потоковая).</a:t>
            </a:r>
            <a:endParaRPr lang="en-US" sz="1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Наличие при лабораторных залах лаборантских комнат.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Наличие на каждом этаже:</a:t>
            </a:r>
          </a:p>
          <a:p>
            <a:pPr marL="800100" lvl="1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/>
              <a:t>Аудитории 50м2</a:t>
            </a:r>
          </a:p>
          <a:p>
            <a:pPr marL="800100" lvl="1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/>
              <a:t>Преподавательской 25м2.</a:t>
            </a:r>
          </a:p>
          <a:p>
            <a:pPr marL="800100" lvl="1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/>
              <a:t>Рекреационной </a:t>
            </a:r>
            <a:r>
              <a:rPr lang="ru-RU" sz="1400" dirty="0"/>
              <a:t>комнаты 25м2 </a:t>
            </a:r>
            <a:r>
              <a:rPr lang="ru-RU" sz="1400" dirty="0" smtClean="0"/>
              <a:t>для обслуживающего персонала.</a:t>
            </a:r>
          </a:p>
          <a:p>
            <a:pPr marL="800100" lvl="1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/>
              <a:t>Складов </a:t>
            </a:r>
            <a:r>
              <a:rPr lang="ru-RU" sz="1400" dirty="0" smtClean="0"/>
              <a:t>для оперативного запаса расходных материалов.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 smtClean="0"/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2</a:t>
            </a:r>
            <a:r>
              <a:rPr lang="ru-RU" sz="1400" dirty="0" smtClean="0"/>
              <a:t>. Специальные инженерные требования определяют расположение профильных залов. 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/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3</a:t>
            </a:r>
            <a:r>
              <a:rPr lang="ru-RU" sz="1400" dirty="0" smtClean="0"/>
              <a:t>. Оптимизация снабжения ресурсами учебного процесса.</a:t>
            </a:r>
            <a:endParaRPr lang="ru-RU" sz="1400" dirty="0"/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Логическая структура лабораторного учебного комплекса РОЦ Химия</a:t>
            </a:r>
            <a:endParaRPr lang="ru-RU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1772816"/>
            <a:ext cx="806907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200" dirty="0" smtClean="0"/>
              <a:t>Обучение методам получения веществ и материалов.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200" dirty="0" smtClean="0"/>
              <a:t>Обучение методам количественного анализа состава.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200" dirty="0" smtClean="0"/>
              <a:t>Обучение методам исследования веществ, материалов и процессов.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>Структурные подразделения РОЦ</a:t>
            </a:r>
            <a:endParaRPr lang="ru-RU" sz="2800" dirty="0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8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464496" cy="557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38" y="398207"/>
            <a:ext cx="7175351" cy="65453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Структурные подразделения РОЦ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3856" y="1196752"/>
            <a:ext cx="806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Лаборатории для обучения методам синтеза.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F68-4478-4F38-8FBE-4515BBA37A86}" type="slidenum">
              <a:rPr lang="ru-RU" smtClean="0"/>
              <a:t>9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1988840"/>
            <a:ext cx="8964488" cy="246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6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629</TotalTime>
  <Words>704</Words>
  <Application>Microsoft Office PowerPoint</Application>
  <PresentationFormat>Экран (4:3)</PresentationFormat>
  <Paragraphs>159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Образовательный ресурсный центр   по направлению химия</vt:lpstr>
      <vt:lpstr>Цель создания РОЦ</vt:lpstr>
      <vt:lpstr>Принципы функционирования РОЦ</vt:lpstr>
      <vt:lpstr>Логика лабораторного учебного процесса на химическом факультете</vt:lpstr>
      <vt:lpstr>Принципы создания РОЦ</vt:lpstr>
      <vt:lpstr>Принципы создания РОЦ</vt:lpstr>
      <vt:lpstr>Логическая структура лабораторного учебного комплекса РОЦ Химия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Презентация PowerPoint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Структурные подразделения РОЦ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ресурсный центр   по направлению «химия»</dc:title>
  <dc:creator>Александр Проявкин</dc:creator>
  <cp:lastModifiedBy>Ermakov</cp:lastModifiedBy>
  <cp:revision>38</cp:revision>
  <cp:lastPrinted>2013-05-07T10:43:47Z</cp:lastPrinted>
  <dcterms:created xsi:type="dcterms:W3CDTF">2013-04-15T12:08:25Z</dcterms:created>
  <dcterms:modified xsi:type="dcterms:W3CDTF">2013-05-14T10:33:24Z</dcterms:modified>
</cp:coreProperties>
</file>