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5" r:id="rId5"/>
    <p:sldId id="261" r:id="rId6"/>
    <p:sldId id="263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1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2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1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9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5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8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1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8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5E2C-EFA5-420A-9FFE-ABE678C4813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5BA83-6AB2-4125-80BF-87DE1847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о научной работе на Химическом факультете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7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Научные мероприятия,</a:t>
            </a:r>
            <a:br>
              <a:rPr lang="ru-RU" sz="3000" dirty="0" smtClean="0"/>
            </a:br>
            <a:r>
              <a:rPr lang="ru-RU" sz="3000" dirty="0" smtClean="0"/>
              <a:t>проведенные на базе СПбГУ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VII </a:t>
            </a:r>
            <a:r>
              <a:rPr lang="ru-RU" sz="2400" dirty="0"/>
              <a:t>Всероссийская конференция-школа молодых учёных, аспирантов и студентов с международным участием по химии и </a:t>
            </a:r>
            <a:r>
              <a:rPr lang="ru-RU" sz="2400" dirty="0" err="1"/>
              <a:t>наноматериалам</a:t>
            </a:r>
            <a:r>
              <a:rPr lang="ru-RU" sz="2400" dirty="0"/>
              <a:t> </a:t>
            </a:r>
            <a:r>
              <a:rPr lang="ru-RU" sz="2400" dirty="0" smtClean="0"/>
              <a:t>«Менделеев-2013»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III </a:t>
            </a:r>
            <a:r>
              <a:rPr lang="ru-RU" sz="2400" dirty="0"/>
              <a:t>конференция по органической химии </a:t>
            </a:r>
            <a:r>
              <a:rPr lang="ru-RU" sz="2400" dirty="0" smtClean="0"/>
              <a:t> (</a:t>
            </a:r>
            <a:r>
              <a:rPr lang="ru-RU" sz="2400" dirty="0"/>
              <a:t>кластер </a:t>
            </a:r>
            <a:r>
              <a:rPr lang="ru-RU" sz="2400" dirty="0" err="1" smtClean="0"/>
              <a:t>ОргХим</a:t>
            </a:r>
            <a:r>
              <a:rPr lang="ru-RU" sz="2400" dirty="0"/>
              <a:t> </a:t>
            </a:r>
            <a:r>
              <a:rPr lang="ru-RU" sz="2400" dirty="0" smtClean="0"/>
              <a:t>2013)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Зимняя </a:t>
            </a:r>
            <a:r>
              <a:rPr lang="ru-RU" sz="2400" dirty="0"/>
              <a:t>школа-конференция «Новые методы аналитической химии»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Международная </a:t>
            </a:r>
            <a:r>
              <a:rPr lang="ru-RU" sz="2400" dirty="0"/>
              <a:t>научная школа «</a:t>
            </a:r>
            <a:r>
              <a:rPr lang="en-US" sz="2400" dirty="0"/>
              <a:t>Applied Chemistry and Materials Science</a:t>
            </a:r>
            <a:r>
              <a:rPr lang="ru-RU" sz="2400" dirty="0" smtClean="0"/>
              <a:t>»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9-й </a:t>
            </a:r>
            <a:r>
              <a:rPr lang="ru-RU" sz="2400" dirty="0"/>
              <a:t>Всероссийский химический турнир </a:t>
            </a:r>
            <a:r>
              <a:rPr lang="ru-RU" sz="2400" dirty="0" smtClean="0"/>
              <a:t>школьников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Школа-конференция </a:t>
            </a:r>
            <a:r>
              <a:rPr lang="ru-RU" sz="2400" dirty="0"/>
              <a:t>и Международный турнир естественных </a:t>
            </a:r>
            <a:r>
              <a:rPr lang="ru-RU" sz="2400" dirty="0" smtClean="0"/>
              <a:t>наук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09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 numCol="1" anchor="t">
            <a:normAutofit/>
          </a:bodyPr>
          <a:lstStyle/>
          <a:p>
            <a:r>
              <a:rPr lang="ru-RU" dirty="0" smtClean="0"/>
              <a:t>Достижения</a:t>
            </a:r>
            <a:endParaRPr lang="ru-RU" dirty="0"/>
          </a:p>
        </p:txBody>
      </p:sp>
      <p:pic>
        <p:nvPicPr>
          <p:cNvPr id="3" name="Picture 2" descr="C:\Users\Ermakov\Desktop\Михельс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412" y="2643182"/>
            <a:ext cx="2381964" cy="18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4778" y="4725144"/>
            <a:ext cx="49292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000" dirty="0" smtClean="0">
                <a:latin typeface="+mj-lt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K.N.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Mikhelson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</a:t>
            </a:r>
          </a:p>
          <a:p>
            <a:pPr marL="342900" indent="-342900" algn="ctr"/>
            <a:r>
              <a:rPr lang="en-US" sz="2000" dirty="0" smtClean="0">
                <a:latin typeface="+mj-lt"/>
                <a:cs typeface="Times New Roman" pitchFamily="18" charset="0"/>
              </a:rPr>
              <a:t>Ion-selective Electrodes </a:t>
            </a:r>
          </a:p>
          <a:p>
            <a:pPr marL="342900" indent="-342900" algn="ctr"/>
            <a:r>
              <a:rPr lang="en-US" sz="1600" dirty="0" smtClean="0">
                <a:latin typeface="+mj-lt"/>
                <a:cs typeface="Times New Roman" pitchFamily="18" charset="0"/>
              </a:rPr>
              <a:t>Springer, 2013. 162 p.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052736"/>
            <a:ext cx="8858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</a:t>
            </a:r>
            <a:r>
              <a:rPr lang="ru-RU" sz="2000" dirty="0" smtClean="0"/>
              <a:t>. </a:t>
            </a:r>
            <a:r>
              <a:rPr lang="ru-RU" sz="2000" b="1" dirty="0" smtClean="0"/>
              <a:t>Н.А. </a:t>
            </a:r>
            <a:r>
              <a:rPr lang="ru-RU" sz="2000" b="1" dirty="0" err="1" smtClean="0"/>
              <a:t>Бокач</a:t>
            </a:r>
            <a:r>
              <a:rPr lang="ru-RU" sz="2000" b="1" dirty="0" smtClean="0"/>
              <a:t> </a:t>
            </a:r>
            <a:r>
              <a:rPr lang="ru-RU" sz="2000" dirty="0" smtClean="0"/>
              <a:t>– Премия Президента РФ</a:t>
            </a:r>
            <a:br>
              <a:rPr lang="ru-RU" sz="2000" dirty="0" smtClean="0"/>
            </a:br>
            <a:r>
              <a:rPr lang="ru-RU" sz="2000" dirty="0" smtClean="0"/>
              <a:t>2.</a:t>
            </a:r>
            <a:r>
              <a:rPr lang="en-US" sz="2000" dirty="0" smtClean="0"/>
              <a:t> </a:t>
            </a:r>
            <a:r>
              <a:rPr lang="ru-RU" sz="2000" b="1" dirty="0" smtClean="0"/>
              <a:t>П. Гущин </a:t>
            </a:r>
            <a:r>
              <a:rPr lang="ru-RU" sz="2000" dirty="0" smtClean="0"/>
              <a:t>– Премия Европейской Академии </a:t>
            </a:r>
            <a:br>
              <a:rPr lang="ru-RU" sz="2000" dirty="0" smtClean="0"/>
            </a:br>
            <a:r>
              <a:rPr lang="ru-RU" sz="2000" dirty="0" smtClean="0"/>
              <a:t>3. </a:t>
            </a:r>
            <a:r>
              <a:rPr lang="ru-RU" sz="2000" b="1" dirty="0" smtClean="0"/>
              <a:t>А.</a:t>
            </a:r>
            <a:r>
              <a:rPr lang="en-US" sz="2000" b="1" dirty="0" smtClean="0"/>
              <a:t> </a:t>
            </a:r>
            <a:r>
              <a:rPr lang="ru-RU" sz="2000" b="1" dirty="0" smtClean="0"/>
              <a:t>Шишов </a:t>
            </a:r>
            <a:r>
              <a:rPr lang="ru-RU" sz="2000" dirty="0" smtClean="0"/>
              <a:t>– Медаль и премия РАН для молодых ученых</a:t>
            </a:r>
            <a:br>
              <a:rPr lang="ru-RU" sz="2000" dirty="0" smtClean="0"/>
            </a:br>
            <a:r>
              <a:rPr lang="ru-RU" sz="2000" dirty="0" smtClean="0"/>
              <a:t>4. </a:t>
            </a:r>
            <a:r>
              <a:rPr lang="ru-RU" sz="2000" b="1" dirty="0" smtClean="0"/>
              <a:t>П.</a:t>
            </a:r>
            <a:r>
              <a:rPr lang="en-US" sz="2000" b="1" dirty="0" smtClean="0"/>
              <a:t> </a:t>
            </a:r>
            <a:r>
              <a:rPr lang="ru-RU" sz="2000" b="1" dirty="0" smtClean="0"/>
              <a:t>Гущин, А.</a:t>
            </a:r>
            <a:r>
              <a:rPr lang="en-US" sz="2000" b="1" dirty="0" smtClean="0"/>
              <a:t> </a:t>
            </a:r>
            <a:r>
              <a:rPr lang="ru-RU" sz="2000" b="1" dirty="0" err="1" smtClean="0"/>
              <a:t>Критченков</a:t>
            </a:r>
            <a:r>
              <a:rPr lang="ru-RU" sz="2000" b="1" dirty="0" smtClean="0"/>
              <a:t>, А.</a:t>
            </a:r>
            <a:r>
              <a:rPr lang="en-US" sz="2000" b="1" dirty="0" smtClean="0"/>
              <a:t> </a:t>
            </a:r>
            <a:r>
              <a:rPr lang="ru-RU" sz="2000" b="1" dirty="0" err="1" smtClean="0"/>
              <a:t>Цховребов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А.Миндич</a:t>
            </a:r>
            <a:r>
              <a:rPr lang="ru-RU" sz="2000" b="1" dirty="0" smtClean="0"/>
              <a:t> </a:t>
            </a:r>
            <a:r>
              <a:rPr lang="ru-RU" sz="2000" dirty="0" smtClean="0"/>
              <a:t>– Премия СПбГУ для молодых ученых</a:t>
            </a:r>
            <a:endParaRPr lang="ru-RU" sz="2000" dirty="0"/>
          </a:p>
        </p:txBody>
      </p:sp>
      <p:pic>
        <p:nvPicPr>
          <p:cNvPr id="6" name="Picture 2" descr="C:\Users\Ermakov\Desktop\Презентации ф-т\97836423035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906" y="2714621"/>
            <a:ext cx="1610934" cy="18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69190" y="4725144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000" dirty="0" smtClean="0">
                <a:latin typeface="+mj-lt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Robert A.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Evarestov</a:t>
            </a:r>
            <a:endParaRPr lang="en-US" sz="2000" b="1" dirty="0" smtClean="0">
              <a:latin typeface="+mj-lt"/>
              <a:cs typeface="Times New Roman" pitchFamily="18" charset="0"/>
            </a:endParaRPr>
          </a:p>
          <a:p>
            <a:pPr marL="342900" indent="-342900" algn="ctr"/>
            <a:r>
              <a:rPr lang="en-US" sz="2000" dirty="0" smtClean="0">
                <a:latin typeface="+mj-lt"/>
                <a:cs typeface="Times New Roman" pitchFamily="18" charset="0"/>
              </a:rPr>
              <a:t>Quantum Chemistry of Solids.</a:t>
            </a:r>
            <a:br>
              <a:rPr lang="en-US" sz="2000" dirty="0" smtClean="0">
                <a:latin typeface="+mj-lt"/>
                <a:cs typeface="Times New Roman" pitchFamily="18" charset="0"/>
              </a:rPr>
            </a:br>
            <a:r>
              <a:rPr lang="en-US" sz="1600" dirty="0" smtClean="0">
                <a:latin typeface="+mj-lt"/>
                <a:cs typeface="Times New Roman" pitchFamily="18" charset="0"/>
              </a:rPr>
              <a:t>LCAO Treatment of Crystals and Nanostructures.</a:t>
            </a:r>
            <a:br>
              <a:rPr lang="en-US" sz="1600" dirty="0" smtClean="0">
                <a:latin typeface="+mj-lt"/>
                <a:cs typeface="Times New Roman" pitchFamily="18" charset="0"/>
              </a:rPr>
            </a:br>
            <a:r>
              <a:rPr lang="en-US" sz="1600" dirty="0" smtClean="0">
                <a:latin typeface="+mj-lt"/>
                <a:cs typeface="Times New Roman" pitchFamily="18" charset="0"/>
              </a:rPr>
              <a:t>Springer, 2012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0528" y="595102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Н.Г. Суходолов </a:t>
            </a:r>
            <a:r>
              <a:rPr lang="ru-RU" sz="2000" dirty="0" smtClean="0"/>
              <a:t>Научные достижения Российской академии наук в 2012 году. М.: Наука, 2013. Раздел IV. </a:t>
            </a:r>
            <a:r>
              <a:rPr lang="ru-RU" sz="2000" dirty="0" err="1" smtClean="0"/>
              <a:t>Нанотехнологии</a:t>
            </a:r>
            <a:r>
              <a:rPr lang="ru-RU" sz="2000" dirty="0" smtClean="0"/>
              <a:t> и информационные технологии, стр. 148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51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dirty="0" smtClean="0"/>
              <a:t>Публикационная активность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206553"/>
              </p:ext>
            </p:extLst>
          </p:nvPr>
        </p:nvGraphicFramePr>
        <p:xfrm>
          <a:off x="683568" y="1772816"/>
          <a:ext cx="7632848" cy="41044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58317"/>
                <a:gridCol w="1312694"/>
                <a:gridCol w="1286837"/>
                <a:gridCol w="1287500"/>
                <a:gridCol w="1287500"/>
              </a:tblGrid>
              <a:tr h="961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effectLst/>
                          <a:latin typeface="Times New Roman"/>
                          <a:ea typeface="Times New Roman"/>
                        </a:rPr>
                        <a:t>Публикации</a:t>
                      </a: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</a:rPr>
                        <a:t>Количество статей на 1 НПР</a:t>
                      </a: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Статьи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364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378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Обзорные статьи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Монографии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Главы в монографиях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effectLst/>
                          <a:latin typeface="Times New Roman"/>
                          <a:ea typeface="Times New Roman"/>
                        </a:rPr>
                        <a:t>Тезисы докладов</a:t>
                      </a:r>
                      <a:endParaRPr lang="ru-RU" sz="18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301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/>
                          <a:ea typeface="Times New Roman"/>
                        </a:rPr>
                        <a:t>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260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1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752704"/>
              </p:ext>
            </p:extLst>
          </p:nvPr>
        </p:nvGraphicFramePr>
        <p:xfrm>
          <a:off x="900113" y="188913"/>
          <a:ext cx="7246937" cy="643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Лист" r:id="rId3" imgW="7048579" imgH="7496280" progId="Excel.Sheet.12">
                  <p:embed/>
                </p:oleObj>
              </mc:Choice>
              <mc:Fallback>
                <p:oleObj name="Лист" r:id="rId3" imgW="7048579" imgH="7496280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88913"/>
                        <a:ext cx="7246937" cy="643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5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31116"/>
              </p:ext>
            </p:extLst>
          </p:nvPr>
        </p:nvGraphicFramePr>
        <p:xfrm>
          <a:off x="408007" y="980728"/>
          <a:ext cx="8568952" cy="4452932"/>
        </p:xfrm>
        <a:graphic>
          <a:graphicData uri="http://schemas.openxmlformats.org/drawingml/2006/table">
            <a:tbl>
              <a:tblPr/>
              <a:tblGrid>
                <a:gridCol w="783447"/>
                <a:gridCol w="912856"/>
                <a:gridCol w="895368"/>
                <a:gridCol w="895368"/>
                <a:gridCol w="937338"/>
                <a:gridCol w="783447"/>
                <a:gridCol w="895368"/>
                <a:gridCol w="786945"/>
                <a:gridCol w="825417"/>
                <a:gridCol w="853398"/>
              </a:tblGrid>
              <a:tr h="494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Темплан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ФЦП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РФФИ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Другие гранты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1 776 265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2 469 600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4 245 865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801 397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1 790 997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1 789 317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1 111 947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539 800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3 441 064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2 866 507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4 977 018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1 464 800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9 808 325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ЛазХ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1 102 157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1 441 891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3 915 648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2 327 362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2 567 786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2 679 300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8 874 448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2 915 711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3 623 976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1 479 800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8 739 487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1 011 386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2 852 379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3 000 000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4 929 500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13 143 265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1 833 484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2 818 899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3 949 451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2 164 400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10 866 234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ХПС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938 717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938 717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1 077 931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1 403 350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3 394 500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6 375 781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1 239 858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1 583 407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700 000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2 289 600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6 412 865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3 760 246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1 364 600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5 124 846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2 056 319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3 183 269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1 589 800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6 829 388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МедХ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2 056 312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2 056 312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21 736 411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19 094 705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14 333 673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5 651 553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25 705 300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2 441 600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0546" y="400779"/>
            <a:ext cx="4261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Финансирование исследований в 2013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16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Благодарности: НК Химического факультета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Особая благодарность: </a:t>
            </a:r>
          </a:p>
          <a:p>
            <a:r>
              <a:rPr lang="ru-RU" sz="2800" dirty="0" err="1" smtClean="0"/>
              <a:t>А.Ф.Шелиху</a:t>
            </a:r>
            <a:endParaRPr lang="ru-RU" sz="2800" dirty="0" smtClean="0"/>
          </a:p>
          <a:p>
            <a:r>
              <a:rPr lang="ru-RU" sz="2800" dirty="0" err="1" smtClean="0"/>
              <a:t>С.И.Лопатину</a:t>
            </a:r>
            <a:endParaRPr lang="ru-RU" sz="2800" dirty="0" smtClean="0"/>
          </a:p>
          <a:p>
            <a:r>
              <a:rPr lang="ru-RU" sz="2800" dirty="0" smtClean="0"/>
              <a:t>Е. Сафоновой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029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Сайт: </a:t>
            </a:r>
            <a:r>
              <a:rPr lang="ru-RU" sz="3200" dirty="0" smtClean="0">
                <a:solidFill>
                  <a:srgbClr val="FF0000"/>
                </a:solidFill>
              </a:rPr>
              <a:t>РНФ.РФ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Конкурс </a:t>
            </a:r>
            <a:r>
              <a:rPr lang="ru-RU" sz="3200" dirty="0"/>
              <a:t>на получение грантов по приоритетному направлению деятельности Российского научного фонда "Проведение фундаментальных научных исследований и поисковых научных исследований отдельными научными группами" </a:t>
            </a:r>
          </a:p>
        </p:txBody>
      </p:sp>
    </p:spTree>
    <p:extLst>
      <p:ext uri="{BB962C8B-B14F-4D97-AF65-F5344CB8AC3E}">
        <p14:creationId xmlns:p14="http://schemas.microsoft.com/office/powerpoint/2010/main" val="3803000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406</Words>
  <Application>Microsoft Office PowerPoint</Application>
  <PresentationFormat>Экран (4:3)</PresentationFormat>
  <Paragraphs>157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Лист</vt:lpstr>
      <vt:lpstr>Отчет о научной работе на Химическом факультете</vt:lpstr>
      <vt:lpstr>Научные мероприятия, проведенные на базе СПбГУ</vt:lpstr>
      <vt:lpstr>Достижения</vt:lpstr>
      <vt:lpstr>Публикационная активность</vt:lpstr>
      <vt:lpstr>Презентация PowerPoint</vt:lpstr>
      <vt:lpstr>Презентация PowerPoint</vt:lpstr>
      <vt:lpstr>Благодарности: НК Химического факультета</vt:lpstr>
      <vt:lpstr>Сайт: РНФ.РФ Конкурс на получение грантов по приоритетному направлению деятельности Российского научного фонда "Проведение фундаментальных научных исследований и поисковых научных исследований отдельными научными группами"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научной работе на Химическом факультете</dc:title>
  <dc:creator>Ermakov</dc:creator>
  <cp:lastModifiedBy>Ermakov</cp:lastModifiedBy>
  <cp:revision>27</cp:revision>
  <dcterms:created xsi:type="dcterms:W3CDTF">2013-01-12T08:24:55Z</dcterms:created>
  <dcterms:modified xsi:type="dcterms:W3CDTF">2014-02-11T09:43:11Z</dcterms:modified>
</cp:coreProperties>
</file>