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424" r:id="rId2"/>
    <p:sldId id="476" r:id="rId3"/>
    <p:sldId id="485" r:id="rId4"/>
    <p:sldId id="490" r:id="rId5"/>
    <p:sldId id="495" r:id="rId6"/>
    <p:sldId id="472" r:id="rId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 CY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 CY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 CY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 CY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6633"/>
    <a:srgbClr val="FF00FF"/>
    <a:srgbClr val="FFFF00"/>
    <a:srgbClr val="FF0000"/>
    <a:srgbClr val="66CCFF"/>
    <a:srgbClr val="00FFFF"/>
    <a:srgbClr val="FF0080"/>
    <a:srgbClr val="800080"/>
    <a:srgbClr val="80004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8790" autoAdjust="0"/>
  </p:normalViewPr>
  <p:slideViewPr>
    <p:cSldViewPr>
      <p:cViewPr>
        <p:scale>
          <a:sx n="100" d="100"/>
          <a:sy n="100" d="100"/>
        </p:scale>
        <p:origin x="-104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adim:Desktop:&#1044;&#1086;&#1082;&#1083;&#1072;&#1076;%20&#1076;&#1077;&#1082;&#1072;&#1073;&#1088;&#1100;%20&#1056;&#1061;&#1054;:&#1082;&#1091;&#1082;&#1091;&#1096;&#1082;&#1080;&#1085;&#1091;%20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latin typeface="Helvetica CY"/>
                <a:cs typeface="Helvetica CY"/>
              </a:rPr>
              <a:t>Публикации некоторых учреждений Санкт-Петербурга в </a:t>
            </a:r>
            <a:r>
              <a:rPr lang="en-US" sz="1600" dirty="0">
                <a:latin typeface="Helvetica CY"/>
                <a:cs typeface="Helvetica CY"/>
              </a:rPr>
              <a:t>Scopus </a:t>
            </a:r>
            <a:r>
              <a:rPr lang="ru-RU" sz="1600" dirty="0">
                <a:latin typeface="Helvetica CY"/>
                <a:cs typeface="Helvetica CY"/>
              </a:rPr>
              <a:t/>
            </a:r>
            <a:br>
              <a:rPr lang="ru-RU" sz="1600" dirty="0">
                <a:latin typeface="Helvetica CY"/>
                <a:cs typeface="Helvetica CY"/>
              </a:rPr>
            </a:br>
            <a:r>
              <a:rPr lang="ru-RU" sz="1600" dirty="0">
                <a:latin typeface="Helvetica CY"/>
                <a:cs typeface="Helvetica CY"/>
              </a:rPr>
              <a:t>(</a:t>
            </a:r>
            <a:r>
              <a:rPr lang="en-US" sz="1600" dirty="0">
                <a:latin typeface="Helvetica CY"/>
                <a:cs typeface="Helvetica CY"/>
              </a:rPr>
              <a:t>Chemistry, Chemical Engineering</a:t>
            </a:r>
            <a:r>
              <a:rPr lang="ru-RU" sz="1600" dirty="0">
                <a:latin typeface="Helvetica CY"/>
                <a:cs typeface="Helvetica CY"/>
              </a:rPr>
              <a:t>, </a:t>
            </a:r>
            <a:r>
              <a:rPr lang="en-US" sz="1600" b="1" i="0" u="none" strike="noStrike" baseline="0" dirty="0">
                <a:effectLst/>
                <a:latin typeface="Helvetica CY"/>
                <a:cs typeface="Helvetica CY"/>
              </a:rPr>
              <a:t>2008-2012</a:t>
            </a:r>
            <a:r>
              <a:rPr lang="en-US" sz="1600" dirty="0">
                <a:latin typeface="Helvetica CY"/>
                <a:cs typeface="Helvetica CY"/>
              </a:rPr>
              <a:t>)</a:t>
            </a:r>
            <a:r>
              <a:rPr lang="ru-RU" sz="1600" dirty="0">
                <a:latin typeface="Helvetica CY"/>
                <a:cs typeface="Helvetica CY"/>
              </a:rPr>
              <a:t/>
            </a:r>
            <a:br>
              <a:rPr lang="ru-RU" sz="1600" dirty="0">
                <a:latin typeface="Helvetica CY"/>
                <a:cs typeface="Helvetica CY"/>
              </a:rPr>
            </a:br>
            <a:r>
              <a:rPr lang="en-US" sz="1400" dirty="0">
                <a:latin typeface="Helvetica CY"/>
                <a:cs typeface="Helvetica CY"/>
              </a:rPr>
              <a:t> </a:t>
            </a:r>
            <a:r>
              <a:rPr lang="ru-RU" sz="1400" b="0" i="1" dirty="0">
                <a:latin typeface="Helvetica CY"/>
                <a:cs typeface="Helvetica CY"/>
              </a:rPr>
              <a:t>Диаметр - количество публикаций</a:t>
            </a:r>
          </a:p>
        </c:rich>
      </c:tx>
      <c:layout>
        <c:manualLayout>
          <c:xMode val="edge"/>
          <c:yMode val="edge"/>
          <c:x val="0.159640781429267"/>
          <c:y val="0.0020736132711249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0986747272704656"/>
          <c:y val="0.129289512625344"/>
          <c:w val="0.878007737184511"/>
          <c:h val="0.744238428038818"/>
        </c:manualLayout>
      </c:layout>
      <c:bubbleChart>
        <c:varyColors val="0"/>
        <c:ser>
          <c:idx val="0"/>
          <c:order val="0"/>
          <c:tx>
            <c:strRef>
              <c:f>Лист1!$A$1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1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1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1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1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9"/>
            <c:invertIfNegative val="0"/>
            <c:bubble3D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3"/>
              <c:layout>
                <c:manualLayout>
                  <c:x val="-0.069425369732975"/>
                  <c:y val="0.0248833592534992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layout>
                <c:manualLayout>
                  <c:x val="-0.0552109010325805"/>
                  <c:y val="-0.0103680663556247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Лист1!$B$2:$B$12</c:f>
              <c:numCache>
                <c:formatCode>General</c:formatCode>
                <c:ptCount val="11"/>
                <c:pt idx="0">
                  <c:v>25.0</c:v>
                </c:pt>
                <c:pt idx="1">
                  <c:v>18.0</c:v>
                </c:pt>
                <c:pt idx="2">
                  <c:v>18.0</c:v>
                </c:pt>
                <c:pt idx="3">
                  <c:v>8.0</c:v>
                </c:pt>
                <c:pt idx="4">
                  <c:v>8.0</c:v>
                </c:pt>
                <c:pt idx="5">
                  <c:v>12.0</c:v>
                </c:pt>
                <c:pt idx="6">
                  <c:v>4.0</c:v>
                </c:pt>
                <c:pt idx="7">
                  <c:v>9.0</c:v>
                </c:pt>
                <c:pt idx="8">
                  <c:v>7.0</c:v>
                </c:pt>
                <c:pt idx="9">
                  <c:v>3.0</c:v>
                </c:pt>
                <c:pt idx="10">
                  <c:v>4.0</c:v>
                </c:pt>
              </c:numCache>
            </c:numRef>
          </c:xVal>
          <c:yVal>
            <c:numRef>
              <c:f>Лист1!$D$2:$D$12</c:f>
              <c:numCache>
                <c:formatCode>General</c:formatCode>
                <c:ptCount val="11"/>
                <c:pt idx="0">
                  <c:v>3.64440734557596</c:v>
                </c:pt>
                <c:pt idx="1">
                  <c:v>3.049107142857142</c:v>
                </c:pt>
                <c:pt idx="2">
                  <c:v>4.732558139534884</c:v>
                </c:pt>
                <c:pt idx="3">
                  <c:v>1.014880952380952</c:v>
                </c:pt>
                <c:pt idx="4">
                  <c:v>1.307692307692308</c:v>
                </c:pt>
                <c:pt idx="5">
                  <c:v>5.032520325203252</c:v>
                </c:pt>
                <c:pt idx="6">
                  <c:v>1.21551724137931</c:v>
                </c:pt>
                <c:pt idx="7">
                  <c:v>2.821782178217822</c:v>
                </c:pt>
                <c:pt idx="8">
                  <c:v>1.701149425287356</c:v>
                </c:pt>
                <c:pt idx="9">
                  <c:v>0.868852459016393</c:v>
                </c:pt>
                <c:pt idx="10">
                  <c:v>1.019607843137255</c:v>
                </c:pt>
              </c:numCache>
            </c:numRef>
          </c:yVal>
          <c:bubbleSize>
            <c:numRef>
              <c:f>Лист1!$C$2:$C$12</c:f>
              <c:numCache>
                <c:formatCode>General</c:formatCode>
                <c:ptCount val="11"/>
                <c:pt idx="0">
                  <c:v>1198.0</c:v>
                </c:pt>
                <c:pt idx="1">
                  <c:v>448.0</c:v>
                </c:pt>
                <c:pt idx="2">
                  <c:v>344.0</c:v>
                </c:pt>
                <c:pt idx="3">
                  <c:v>336.0</c:v>
                </c:pt>
                <c:pt idx="4">
                  <c:v>234.0</c:v>
                </c:pt>
                <c:pt idx="5">
                  <c:v>123.0</c:v>
                </c:pt>
                <c:pt idx="6">
                  <c:v>116.0</c:v>
                </c:pt>
                <c:pt idx="7">
                  <c:v>101.0</c:v>
                </c:pt>
                <c:pt idx="8">
                  <c:v>87.0</c:v>
                </c:pt>
                <c:pt idx="9">
                  <c:v>61.0</c:v>
                </c:pt>
                <c:pt idx="10">
                  <c:v>51.0</c:v>
                </c:pt>
              </c:numCache>
            </c:numRef>
          </c:bubbleSize>
          <c:bubble3D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2067928184"/>
        <c:axId val="-1998188248"/>
      </c:bubbleChart>
      <c:valAx>
        <c:axId val="2067928184"/>
        <c:scaling>
          <c:orientation val="minMax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600" dirty="0">
                    <a:latin typeface="Helvetica CY"/>
                    <a:cs typeface="Helvetica CY"/>
                  </a:rPr>
                  <a:t>Индекс </a:t>
                </a:r>
                <a:r>
                  <a:rPr lang="ru-RU" sz="1600" dirty="0" err="1">
                    <a:latin typeface="Helvetica CY"/>
                    <a:cs typeface="Helvetica CY"/>
                  </a:rPr>
                  <a:t>Хирша</a:t>
                </a:r>
                <a:r>
                  <a:rPr lang="ru-RU" sz="1600" dirty="0">
                    <a:latin typeface="Helvetica CY"/>
                    <a:cs typeface="Helvetica CY"/>
                  </a:rPr>
                  <a:t> (2008-2012)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1998188248"/>
        <c:crosses val="autoZero"/>
        <c:crossBetween val="midCat"/>
      </c:valAx>
      <c:valAx>
        <c:axId val="-1998188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ru-RU" sz="1600" dirty="0">
                    <a:latin typeface="Helvetica CY"/>
                    <a:cs typeface="Helvetica CY"/>
                  </a:rPr>
                  <a:t>Среднее цитирование 1 статьи (2008-2012)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67928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0.7935</cdr:x>
      <cdr:y>0.52622</cdr:y>
    </cdr:from>
    <cdr:to>
      <cdr:x>0.88355</cdr:x>
      <cdr:y>0.58389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8017" y="2295604"/>
          <a:ext cx="524055" cy="25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СПбГУ</a:t>
          </a:r>
          <a:r>
            <a:rPr lang="ru-RU" sz="1100" baseline="0"/>
            <a:t> </a:t>
          </a:r>
          <a:endParaRPr lang="ru-RU" sz="1100"/>
        </a:p>
      </cdr:txBody>
    </cdr:sp>
  </cdr:relSizeAnchor>
  <cdr:relSizeAnchor xmlns:cdr="http://schemas.openxmlformats.org/drawingml/2006/chartDrawing">
    <cdr:from>
      <cdr:x>0.58301</cdr:x>
      <cdr:y>0.55945</cdr:y>
    </cdr:from>
    <cdr:to>
      <cdr:x>0.67306</cdr:x>
      <cdr:y>0.61712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92987" y="2440570"/>
          <a:ext cx="524056" cy="25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РАН</a:t>
          </a:r>
          <a:r>
            <a:rPr lang="ru-RU" sz="1100" baseline="0"/>
            <a:t> </a:t>
          </a:r>
          <a:endParaRPr lang="ru-RU" sz="1100"/>
        </a:p>
      </cdr:txBody>
    </cdr:sp>
  </cdr:relSizeAnchor>
  <cdr:relSizeAnchor xmlns:cdr="http://schemas.openxmlformats.org/drawingml/2006/chartDrawing">
    <cdr:from>
      <cdr:x>0.58268</cdr:x>
      <cdr:y>0.34171</cdr:y>
    </cdr:from>
    <cdr:to>
      <cdr:x>0.67273</cdr:x>
      <cdr:y>0.39938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34285" y="2092803"/>
          <a:ext cx="716181" cy="353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ИВС РАН</a:t>
          </a:r>
          <a:r>
            <a:rPr lang="ru-RU" sz="1100" baseline="0"/>
            <a:t> </a:t>
          </a:r>
          <a:endParaRPr lang="ru-RU" sz="1100"/>
        </a:p>
      </cdr:txBody>
    </cdr:sp>
  </cdr:relSizeAnchor>
  <cdr:relSizeAnchor xmlns:cdr="http://schemas.openxmlformats.org/drawingml/2006/chartDrawing">
    <cdr:from>
      <cdr:x>0.24932</cdr:x>
      <cdr:y>0.58151</cdr:y>
    </cdr:from>
    <cdr:to>
      <cdr:x>0.33937</cdr:x>
      <cdr:y>0.63919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50975" y="2536825"/>
          <a:ext cx="524056" cy="25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ИХС РАН</a:t>
          </a:r>
          <a:r>
            <a:rPr lang="ru-RU" sz="1100" baseline="0"/>
            <a:t> </a:t>
          </a:r>
          <a:endParaRPr lang="ru-RU" sz="1100"/>
        </a:p>
      </cdr:txBody>
    </cdr:sp>
  </cdr:relSizeAnchor>
  <cdr:relSizeAnchor xmlns:cdr="http://schemas.openxmlformats.org/drawingml/2006/chartDrawing">
    <cdr:from>
      <cdr:x>0.34915</cdr:x>
      <cdr:y>0.6492</cdr:y>
    </cdr:from>
    <cdr:to>
      <cdr:x>0.4392</cdr:x>
      <cdr:y>0.70687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32000" y="2832100"/>
          <a:ext cx="524056" cy="25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Политех</a:t>
          </a:r>
        </a:p>
      </cdr:txBody>
    </cdr:sp>
  </cdr:relSizeAnchor>
  <cdr:relSizeAnchor xmlns:cdr="http://schemas.openxmlformats.org/drawingml/2006/chartDrawing">
    <cdr:from>
      <cdr:x>0.32133</cdr:x>
      <cdr:y>0.27584</cdr:y>
    </cdr:from>
    <cdr:to>
      <cdr:x>0.57774</cdr:x>
      <cdr:y>0.36463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870075" y="1203325"/>
          <a:ext cx="1492250" cy="387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/>
            <a:t>Физико-технический</a:t>
          </a:r>
          <a:r>
            <a:rPr lang="ru-RU" sz="1100" baseline="0"/>
            <a:t> </a:t>
          </a:r>
          <a:br>
            <a:rPr lang="ru-RU" sz="1100" baseline="0"/>
          </a:br>
          <a:r>
            <a:rPr lang="ru-RU" sz="1100" baseline="0"/>
            <a:t>институт Иоффе</a:t>
          </a:r>
          <a:endParaRPr lang="ru-RU" sz="1100"/>
        </a:p>
      </cdr:txBody>
    </cdr:sp>
  </cdr:relSizeAnchor>
  <cdr:relSizeAnchor xmlns:cdr="http://schemas.openxmlformats.org/drawingml/2006/chartDrawing">
    <cdr:from>
      <cdr:x>0.24409</cdr:x>
      <cdr:y>0.80392</cdr:y>
    </cdr:from>
    <cdr:to>
      <cdr:x>0.55287</cdr:x>
      <cdr:y>0.86159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941343" y="4923683"/>
          <a:ext cx="2455870" cy="353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Технологический институт</a:t>
          </a:r>
        </a:p>
      </cdr:txBody>
    </cdr:sp>
  </cdr:relSizeAnchor>
  <cdr:relSizeAnchor xmlns:cdr="http://schemas.openxmlformats.org/drawingml/2006/chartDrawing">
    <cdr:from>
      <cdr:x>0.31806</cdr:x>
      <cdr:y>0.43741</cdr:y>
    </cdr:from>
    <cdr:to>
      <cdr:x>0.40811</cdr:x>
      <cdr:y>0.49508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851025" y="1908175"/>
          <a:ext cx="524056" cy="25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Ин-т Хлопина</a:t>
          </a:r>
        </a:p>
      </cdr:txBody>
    </cdr:sp>
  </cdr:relSizeAnchor>
  <cdr:relSizeAnchor xmlns:cdr="http://schemas.openxmlformats.org/drawingml/2006/chartDrawing">
    <cdr:from>
      <cdr:x>0.16585</cdr:x>
      <cdr:y>0.6361</cdr:y>
    </cdr:from>
    <cdr:to>
      <cdr:x>0.2559</cdr:x>
      <cdr:y>0.69377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65200" y="2774950"/>
          <a:ext cx="524056" cy="25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РГПУ</a:t>
          </a:r>
        </a:p>
      </cdr:txBody>
    </cdr:sp>
  </cdr:relSizeAnchor>
  <cdr:relSizeAnchor xmlns:cdr="http://schemas.openxmlformats.org/drawingml/2006/chartDrawing">
    <cdr:from>
      <cdr:x>0.13094</cdr:x>
      <cdr:y>0.78434</cdr:y>
    </cdr:from>
    <cdr:to>
      <cdr:x>0.22099</cdr:x>
      <cdr:y>0.84202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041400" y="4803775"/>
          <a:ext cx="716181" cy="353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/>
            <a:t>Ун-т Технологии </a:t>
          </a:r>
          <a:br>
            <a:rPr lang="ru-RU" sz="1100"/>
          </a:br>
          <a:r>
            <a:rPr lang="ru-RU" sz="1100"/>
            <a:t>и дизайна</a:t>
          </a:r>
        </a:p>
      </cdr:txBody>
    </cdr:sp>
  </cdr:relSizeAnchor>
  <cdr:relSizeAnchor xmlns:cdr="http://schemas.openxmlformats.org/drawingml/2006/chartDrawing">
    <cdr:from>
      <cdr:x>0.22196</cdr:x>
      <cdr:y>0.74702</cdr:y>
    </cdr:from>
    <cdr:to>
      <cdr:x>0.312</cdr:x>
      <cdr:y>0.80469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765300" y="4575175"/>
          <a:ext cx="716181" cy="353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ГИПХ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Geneva CY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Geneva CY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Geneva CY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Lucida Grande CY" charset="0"/>
                <a:cs typeface="Geneva CY" charset="0"/>
              </a:defRPr>
            </a:lvl1pPr>
          </a:lstStyle>
          <a:p>
            <a:pPr>
              <a:defRPr/>
            </a:pPr>
            <a:fld id="{1EBCCEEC-C452-674A-A5B4-A545A756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1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eneva CY" pitchFamily="-124" charset="0"/>
        <a:ea typeface="Arial" charset="0"/>
        <a:cs typeface="Geneva CY" pitchFamily="-12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eneva CY" pitchFamily="-124" charset="0"/>
        <a:ea typeface="Geneva CY" pitchFamily="-124" charset="0"/>
        <a:cs typeface="Geneva CY" pitchFamily="-12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eneva CY" pitchFamily="-124" charset="0"/>
        <a:ea typeface="Geneva CY" pitchFamily="-124" charset="0"/>
        <a:cs typeface="Geneva CY" pitchFamily="-12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eneva CY" pitchFamily="-124" charset="0"/>
        <a:ea typeface="Geneva CY" pitchFamily="-124" charset="0"/>
        <a:cs typeface="Geneva CY" pitchFamily="-12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eneva CY" pitchFamily="-124" charset="0"/>
        <a:ea typeface="Geneva CY" pitchFamily="-124" charset="0"/>
        <a:cs typeface="Geneva CY" pitchFamily="-12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Geneva CY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Geneva CY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Geneva CY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Geneva CY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Geneva CY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 CY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 CY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 CY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eneva CY" charset="0"/>
                <a:ea typeface="Arial" charset="0"/>
              </a:defRPr>
            </a:lvl9pPr>
          </a:lstStyle>
          <a:p>
            <a:fld id="{5EF515E7-00E6-A54C-9F4A-3B0571F00BB8}" type="slidenum">
              <a:rPr kumimoji="0" lang="en-US" sz="1200">
                <a:latin typeface="Lucida Grande CY" charset="0"/>
              </a:rPr>
              <a:pPr/>
              <a:t>1</a:t>
            </a:fld>
            <a:endParaRPr kumimoji="0"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ru-RU">
              <a:latin typeface="Geneva CY" charset="0"/>
              <a:cs typeface="Geneva CY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C78F78-C0AB-C349-B882-CE2ECE410D91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8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FB9299-3C92-E940-A0B2-5AE20CFDFE74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4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4FD71-8007-8144-9576-4DBBB9F3DDDD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4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E86D2-7391-D342-9FCC-513F8134D60A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9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22145-0CC8-7947-A7AF-E9498153B745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3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98B822-45FB-C444-80D9-F2BFF20E3388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9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1F8C6-5D4B-FB40-9A79-5BE48EE18A3F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73D256-6D57-7640-BED9-A0AE53F2BA8B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8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B4419-56ED-3148-A85D-70E4D0AD6385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4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23504-EAA1-4A43-BAFE-DC907B7DA835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9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8708A5-2450-3B47-9FCE-C972B6CF234D}" type="slidenum">
              <a:rPr lang="en-US"/>
              <a:pPr>
                <a:defRPr/>
              </a:pPr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Geneva CY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Geneva CY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Lucida Grande CY" charset="0"/>
                <a:cs typeface="Geneva CY" charset="0"/>
              </a:defRPr>
            </a:lvl1pPr>
          </a:lstStyle>
          <a:p>
            <a:pPr>
              <a:defRPr/>
            </a:pPr>
            <a:fld id="{B75358ED-B6A2-D641-BA99-398102C32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 CY" pitchFamily="-124" charset="0"/>
          <a:ea typeface="Arial" charset="0"/>
          <a:cs typeface="Geneva CY" pitchFamily="-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 CY" pitchFamily="-124" charset="0"/>
          <a:ea typeface="Arial" charset="0"/>
          <a:cs typeface="Geneva CY" pitchFamily="-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 CY" pitchFamily="-124" charset="0"/>
          <a:ea typeface="Arial" charset="0"/>
          <a:cs typeface="Geneva CY" pitchFamily="-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eneva CY" pitchFamily="-124" charset="0"/>
          <a:ea typeface="Arial" charset="0"/>
          <a:cs typeface="Geneva CY" pitchFamily="-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 CY" pitchFamily="-124" charset="0"/>
          <a:ea typeface="Geneva CY" pitchFamily="-124" charset="0"/>
          <a:cs typeface="Geneva CY" pitchFamily="-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 CY" pitchFamily="-124" charset="0"/>
          <a:ea typeface="Geneva CY" pitchFamily="-124" charset="0"/>
          <a:cs typeface="Geneva CY" pitchFamily="-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 CY" pitchFamily="-124" charset="0"/>
          <a:ea typeface="Geneva CY" pitchFamily="-124" charset="0"/>
          <a:cs typeface="Geneva CY" pitchFamily="-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 CY" pitchFamily="-124" charset="0"/>
          <a:ea typeface="Geneva CY" pitchFamily="-124" charset="0"/>
          <a:cs typeface="Geneva CY" pitchFamily="-12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 No Text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456" b="8889"/>
          <a:stretch/>
        </p:blipFill>
        <p:spPr>
          <a:xfrm>
            <a:off x="381001" y="228600"/>
            <a:ext cx="1949604" cy="1767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286000"/>
            <a:ext cx="8686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Calibri"/>
                <a:cs typeface="Calibri"/>
              </a:rPr>
              <a:t>Химия в </a:t>
            </a:r>
            <a:r>
              <a:rPr lang="ru-RU" sz="3600" b="1" dirty="0" smtClean="0">
                <a:solidFill>
                  <a:srgbClr val="800000"/>
                </a:solidFill>
                <a:latin typeface="Calibri"/>
                <a:cs typeface="Calibri"/>
              </a:rPr>
              <a:t>Санкт-Петербурге. Тенденции </a:t>
            </a:r>
            <a:r>
              <a:rPr lang="ru-RU" sz="3600" b="1" dirty="0">
                <a:solidFill>
                  <a:srgbClr val="800000"/>
                </a:solidFill>
                <a:latin typeface="Calibri"/>
                <a:cs typeface="Calibri"/>
              </a:rPr>
              <a:t>развития науки в </a:t>
            </a:r>
            <a:r>
              <a:rPr lang="ru-RU" sz="3600" b="1" dirty="0" smtClean="0">
                <a:solidFill>
                  <a:srgbClr val="800000"/>
                </a:solidFill>
                <a:latin typeface="Calibri"/>
                <a:cs typeface="Calibri"/>
              </a:rPr>
              <a:t>Санкт-Петербургском </a:t>
            </a: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Calibri"/>
                <a:cs typeface="Calibri"/>
              </a:rPr>
              <a:t>государственном университете</a:t>
            </a:r>
            <a:endParaRPr lang="ru-RU" sz="3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955" y="5257800"/>
            <a:ext cx="8322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00000"/>
                </a:solidFill>
                <a:latin typeface="Calibri"/>
                <a:cs typeface="Calibri"/>
              </a:rPr>
              <a:t>Ежегодное общее собрание членов химического общества</a:t>
            </a:r>
          </a:p>
          <a:p>
            <a:pPr algn="ctr"/>
            <a:r>
              <a:rPr lang="ru-RU" b="1" i="1" dirty="0">
                <a:solidFill>
                  <a:srgbClr val="800000"/>
                </a:solidFill>
                <a:latin typeface="Calibri"/>
                <a:cs typeface="Calibri"/>
              </a:rPr>
              <a:t>Санкт-Петербург, 19 декабря</a:t>
            </a:r>
            <a:r>
              <a:rPr lang="en-US" b="1" i="1" dirty="0">
                <a:solidFill>
                  <a:srgbClr val="800000"/>
                </a:solidFill>
                <a:latin typeface="Calibri"/>
                <a:cs typeface="Calibri"/>
              </a:rPr>
              <a:t>, </a:t>
            </a:r>
            <a:r>
              <a:rPr lang="en-US" b="1" i="1" dirty="0" smtClean="0">
                <a:solidFill>
                  <a:srgbClr val="800000"/>
                </a:solidFill>
                <a:latin typeface="Calibri"/>
                <a:cs typeface="Calibri"/>
              </a:rPr>
              <a:t>201</a:t>
            </a:r>
            <a:r>
              <a:rPr lang="ru-RU" b="1" i="1" dirty="0" smtClean="0">
                <a:solidFill>
                  <a:srgbClr val="800000"/>
                </a:solidFill>
                <a:latin typeface="Calibri"/>
                <a:cs typeface="Calibri"/>
              </a:rPr>
              <a:t>3</a:t>
            </a:r>
            <a:endParaRPr lang="ru-RU" b="1" i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57200"/>
            <a:ext cx="153080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248472"/>
              </p:ext>
            </p:extLst>
          </p:nvPr>
        </p:nvGraphicFramePr>
        <p:xfrm>
          <a:off x="96837" y="569912"/>
          <a:ext cx="8950325" cy="57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4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28836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Динамика публикаций и рост импакт-фактора по направлению «химия»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alibri"/>
            </a:endParaRPr>
          </a:p>
        </p:txBody>
      </p:sp>
      <p:pic>
        <p:nvPicPr>
          <p:cNvPr id="6" name="Изображение 5" descr="Снимок экрана 2013-12-09 в 14.14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3521396" cy="2819400"/>
          </a:xfrm>
          <a:prstGeom prst="rect">
            <a:avLst/>
          </a:prstGeom>
        </p:spPr>
      </p:pic>
      <p:pic>
        <p:nvPicPr>
          <p:cNvPr id="12" name="Изображение 11" descr="Снимок экрана 2013-12-09 в 14.19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905000"/>
            <a:ext cx="3733800" cy="2895600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10058400" y="18288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 конец 20">
            <a:hlinkClick r:id="" action="ppaction://hlinkshowjump?jump=lastslide" highlightClick="1"/>
          </p:cNvPr>
          <p:cNvSpPr/>
          <p:nvPr/>
        </p:nvSpPr>
        <p:spPr>
          <a:xfrm>
            <a:off x="2133600" y="4876800"/>
            <a:ext cx="609600" cy="533400"/>
          </a:xfrm>
          <a:prstGeom prst="actionButtonE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3400" y="4953000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90"/>
                </a:solidFill>
                <a:latin typeface="Calibri"/>
                <a:cs typeface="Calibri"/>
              </a:rPr>
              <a:t>Начало выплат</a:t>
            </a:r>
            <a:endParaRPr lang="ru-RU" sz="16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3" name="Управляющая кнопка: в конец 22">
            <a:hlinkClick r:id="" action="ppaction://hlinkshowjump?jump=lastslide" highlightClick="1"/>
          </p:cNvPr>
          <p:cNvSpPr/>
          <p:nvPr/>
        </p:nvSpPr>
        <p:spPr>
          <a:xfrm>
            <a:off x="6553200" y="4876800"/>
            <a:ext cx="609600" cy="533400"/>
          </a:xfrm>
          <a:prstGeom prst="actionButtonE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953000" y="4953000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90"/>
                </a:solidFill>
                <a:latin typeface="Calibri"/>
                <a:cs typeface="Calibri"/>
              </a:rPr>
              <a:t>Начало выплат</a:t>
            </a:r>
            <a:endParaRPr lang="ru-RU" sz="16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3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51472" y="28836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Рейтинг и цитирование по направлению «химия»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869" y="1817822"/>
            <a:ext cx="81392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  <a:cs typeface="Calibri"/>
              </a:rPr>
              <a:t>Научно-педагогические кадры СПбГУ: 		6</a:t>
            </a:r>
            <a:r>
              <a:rPr lang="en-US" sz="2400" b="1" dirty="0" smtClean="0">
                <a:latin typeface="Calibri"/>
                <a:cs typeface="Calibri"/>
              </a:rPr>
              <a:t> </a:t>
            </a:r>
            <a:r>
              <a:rPr lang="ru-RU" sz="2400" b="1" dirty="0" smtClean="0">
                <a:latin typeface="Calibri"/>
                <a:cs typeface="Calibri"/>
              </a:rPr>
              <a:t>000</a:t>
            </a:r>
          </a:p>
          <a:p>
            <a:r>
              <a:rPr lang="ru-RU" sz="2400" b="1" dirty="0" smtClean="0">
                <a:latin typeface="Calibri"/>
                <a:cs typeface="Calibri"/>
              </a:rPr>
              <a:t>Научно-педагогические кадры химфака: </a:t>
            </a:r>
            <a:r>
              <a:rPr lang="en-US" sz="2400" b="1" dirty="0" smtClean="0">
                <a:latin typeface="Calibri"/>
                <a:cs typeface="Calibri"/>
              </a:rPr>
              <a:t>	</a:t>
            </a:r>
            <a:r>
              <a:rPr lang="ru-RU" sz="2400" b="1" dirty="0" smtClean="0">
                <a:latin typeface="Calibri"/>
                <a:cs typeface="Calibri"/>
              </a:rPr>
              <a:t>350 (6</a:t>
            </a:r>
            <a:r>
              <a:rPr lang="en-US" sz="2400" b="1" dirty="0" smtClean="0">
                <a:latin typeface="Calibri"/>
                <a:cs typeface="Calibri"/>
              </a:rPr>
              <a:t>%)</a:t>
            </a:r>
            <a:endParaRPr lang="ru-RU" sz="2400" b="1" dirty="0" smtClean="0">
              <a:latin typeface="Calibri"/>
              <a:cs typeface="Calibri"/>
            </a:endParaRPr>
          </a:p>
          <a:p>
            <a:endParaRPr lang="ru-RU" sz="2400" b="1" dirty="0" smtClean="0">
              <a:latin typeface="Calibri"/>
              <a:cs typeface="Calibri"/>
            </a:endParaRPr>
          </a:p>
          <a:p>
            <a:r>
              <a:rPr lang="ru-RU" sz="2400" b="1" dirty="0" smtClean="0">
                <a:latin typeface="Calibri"/>
                <a:cs typeface="Calibri"/>
              </a:rPr>
              <a:t>Общее цитирование СПбГУ (2011):		14 000</a:t>
            </a:r>
          </a:p>
          <a:p>
            <a:r>
              <a:rPr lang="ru-RU" sz="2400" b="1" dirty="0" smtClean="0">
                <a:latin typeface="Calibri"/>
                <a:cs typeface="Calibri"/>
              </a:rPr>
              <a:t>Общее цитирование «химиков» (2011):		3 900 (</a:t>
            </a:r>
            <a:r>
              <a:rPr lang="en-US" sz="2400" b="1" dirty="0" smtClean="0">
                <a:latin typeface="Calibri"/>
                <a:cs typeface="Calibri"/>
              </a:rPr>
              <a:t>28%)</a:t>
            </a:r>
          </a:p>
          <a:p>
            <a:endParaRPr lang="ru-RU" sz="2400" b="1" dirty="0" smtClean="0">
              <a:latin typeface="Calibri"/>
              <a:cs typeface="Calibri"/>
            </a:endParaRPr>
          </a:p>
          <a:p>
            <a:endParaRPr lang="ru-RU" sz="2400" b="1" dirty="0" smtClean="0">
              <a:latin typeface="Calibri"/>
              <a:cs typeface="Calibri"/>
            </a:endParaRPr>
          </a:p>
          <a:p>
            <a:r>
              <a:rPr lang="ru-RU" sz="2400" b="1" dirty="0" smtClean="0">
                <a:latin typeface="Calibri"/>
                <a:cs typeface="Calibri"/>
              </a:rPr>
              <a:t>			</a:t>
            </a:r>
            <a:endParaRPr lang="ru-RU" sz="2400" b="1" dirty="0">
              <a:latin typeface="Calibri"/>
              <a:cs typeface="Calibri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3422" y="4736464"/>
            <a:ext cx="8205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782" y="5025602"/>
            <a:ext cx="7340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Вклад в публикационную активность превышает вклад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в численность научно-педагогических кадров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28836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Динамика цитирования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Спбгу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 по направлению «химия»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alibri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0058400" y="182880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 конец 20">
            <a:hlinkClick r:id="" action="ppaction://hlinkshowjump?jump=lastslide" highlightClick="1"/>
          </p:cNvPr>
          <p:cNvSpPr/>
          <p:nvPr/>
        </p:nvSpPr>
        <p:spPr>
          <a:xfrm>
            <a:off x="4876800" y="5334000"/>
            <a:ext cx="609600" cy="533400"/>
          </a:xfrm>
          <a:prstGeom prst="actionButtonE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76600" y="5410200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90"/>
                </a:solidFill>
                <a:latin typeface="Calibri"/>
                <a:cs typeface="Calibri"/>
              </a:rPr>
              <a:t>Начало выплат</a:t>
            </a:r>
            <a:endParaRPr lang="ru-RU" sz="16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3" name="Изображение 2" descr="Снимок экрана 2013-12-11 в 9.4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3657600" cy="33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51472" y="28836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Достижения химиков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спбгу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alibri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63422" y="4736464"/>
            <a:ext cx="8205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7102" y="4953000"/>
            <a:ext cx="7314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Химический факультет относится к числу наиболее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динамично развивающихся факультетов университета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80201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400" b="1" dirty="0" smtClean="0">
                <a:latin typeface="Calibri"/>
                <a:cs typeface="Calibri"/>
              </a:rPr>
              <a:t>Доминирование по числу и рейтингу публикаций в СПб;</a:t>
            </a:r>
          </a:p>
          <a:p>
            <a:pPr marL="285750" indent="-285750">
              <a:buFont typeface="Arial"/>
              <a:buChar char="•"/>
            </a:pPr>
            <a:r>
              <a:rPr lang="ru-RU" sz="2400" b="1" dirty="0" smtClean="0">
                <a:latin typeface="Calibri"/>
                <a:cs typeface="Calibri"/>
              </a:rPr>
              <a:t>Высокая динамика роста цитирования;</a:t>
            </a:r>
          </a:p>
          <a:p>
            <a:pPr marL="285750" indent="-285750">
              <a:buFont typeface="Arial"/>
              <a:buChar char="•"/>
            </a:pPr>
            <a:r>
              <a:rPr lang="ru-RU" b="1" dirty="0">
                <a:latin typeface="Calibri"/>
                <a:cs typeface="Calibri"/>
              </a:rPr>
              <a:t>Разработанные критерии распределения надбавок;</a:t>
            </a:r>
          </a:p>
          <a:p>
            <a:pPr marL="285750" indent="-285750">
              <a:buFont typeface="Arial"/>
              <a:buChar char="•"/>
            </a:pPr>
            <a:r>
              <a:rPr lang="ru-RU" sz="2400" b="1" dirty="0" smtClean="0">
                <a:latin typeface="Calibri"/>
                <a:cs typeface="Calibri"/>
              </a:rPr>
              <a:t>Наивысшая доля молодёжных грантов и премий;</a:t>
            </a:r>
          </a:p>
          <a:p>
            <a:pPr marL="285750" indent="-285750">
              <a:buFont typeface="Arial"/>
              <a:buChar char="•"/>
            </a:pPr>
            <a:r>
              <a:rPr lang="ru-RU" sz="2400" b="1" dirty="0" smtClean="0">
                <a:latin typeface="Calibri"/>
                <a:cs typeface="Calibri"/>
              </a:rPr>
              <a:t>Лучшая программа поддержки молодёжи;</a:t>
            </a:r>
          </a:p>
          <a:p>
            <a:pPr marL="285750" indent="-285750">
              <a:buFont typeface="Arial"/>
              <a:buChar char="•"/>
            </a:pPr>
            <a:r>
              <a:rPr lang="ru-RU" b="1" dirty="0" smtClean="0">
                <a:latin typeface="Calibri"/>
                <a:cs typeface="Calibri"/>
              </a:rPr>
              <a:t>Активное привлечение «свежих сил» со стороны;</a:t>
            </a:r>
            <a:endParaRPr lang="ru-RU" sz="2400" b="1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2400" b="1" dirty="0" smtClean="0">
                <a:latin typeface="Calibri"/>
                <a:cs typeface="Calibri"/>
              </a:rPr>
              <a:t>Эффективная </a:t>
            </a:r>
            <a:r>
              <a:rPr lang="ru-RU" sz="2400" b="1" i="1" dirty="0" smtClean="0">
                <a:latin typeface="Calibri"/>
                <a:cs typeface="Calibri"/>
              </a:rPr>
              <a:t>система</a:t>
            </a:r>
            <a:r>
              <a:rPr lang="ru-RU" sz="2400" b="1" dirty="0" smtClean="0">
                <a:latin typeface="Calibri"/>
                <a:cs typeface="Calibri"/>
              </a:rPr>
              <a:t> проведения конференций.</a:t>
            </a:r>
            <a:br>
              <a:rPr lang="ru-RU" sz="2400" b="1" dirty="0" smtClean="0">
                <a:latin typeface="Calibri"/>
                <a:cs typeface="Calibri"/>
              </a:rPr>
            </a:br>
            <a:endParaRPr lang="ru-RU" sz="2400" b="1" dirty="0">
              <a:latin typeface="Calibri"/>
              <a:cs typeface="Calibri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2" y="4953000"/>
            <a:ext cx="49973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Geneva CY"/>
        <a:ea typeface="Geneva CY"/>
        <a:cs typeface="Geneva CY"/>
      </a:majorFont>
      <a:minorFont>
        <a:latin typeface="Geneva CY"/>
        <a:ea typeface="Geneva CY"/>
        <a:cs typeface="Geneva CY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2004:Templates:Presentations:Designs:Koi</Template>
  <TotalTime>23895</TotalTime>
  <Words>182</Words>
  <Application>Microsoft Macintosh PowerPoint</Application>
  <PresentationFormat>Экран (4:3)</PresentationFormat>
  <Paragraphs>46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8" baseType="lpstr">
      <vt:lpstr>Blank Presentation</vt:lpstr>
      <vt:lpstr>Презентация PowerPoint</vt:lpstr>
      <vt:lpstr>Презентация PowerPoint</vt:lpstr>
      <vt:lpstr>Динамика публикаций и рост импакт-фактора по направлению «химия»</vt:lpstr>
      <vt:lpstr>Рейтинг и цитирование по направлению «химия»</vt:lpstr>
      <vt:lpstr>Динамика цитирования Спбгу по направлению «химия»</vt:lpstr>
      <vt:lpstr>Достижения химиков спбгу</vt:lpstr>
      <vt:lpstr>Custom Show 1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pardo</dc:creator>
  <cp:lastModifiedBy>Вадим Кукушкин</cp:lastModifiedBy>
  <cp:revision>2435</cp:revision>
  <cp:lastPrinted>2012-09-20T06:34:09Z</cp:lastPrinted>
  <dcterms:created xsi:type="dcterms:W3CDTF">2009-06-12T12:07:49Z</dcterms:created>
  <dcterms:modified xsi:type="dcterms:W3CDTF">2014-02-10T14:37:03Z</dcterms:modified>
</cp:coreProperties>
</file>