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  <p:sldMasterId id="2147483744" r:id="rId3"/>
  </p:sldMasterIdLst>
  <p:notesMasterIdLst>
    <p:notesMasterId r:id="rId40"/>
  </p:notesMasterIdLst>
  <p:sldIdLst>
    <p:sldId id="256" r:id="rId4"/>
    <p:sldId id="257" r:id="rId5"/>
    <p:sldId id="258" r:id="rId6"/>
    <p:sldId id="292" r:id="rId7"/>
    <p:sldId id="259" r:id="rId8"/>
    <p:sldId id="260" r:id="rId9"/>
    <p:sldId id="261" r:id="rId10"/>
    <p:sldId id="319" r:id="rId11"/>
    <p:sldId id="307" r:id="rId12"/>
    <p:sldId id="323" r:id="rId13"/>
    <p:sldId id="265" r:id="rId14"/>
    <p:sldId id="309" r:id="rId15"/>
    <p:sldId id="278" r:id="rId16"/>
    <p:sldId id="279" r:id="rId17"/>
    <p:sldId id="290" r:id="rId18"/>
    <p:sldId id="281" r:id="rId19"/>
    <p:sldId id="286" r:id="rId20"/>
    <p:sldId id="295" r:id="rId21"/>
    <p:sldId id="302" r:id="rId22"/>
    <p:sldId id="303" r:id="rId23"/>
    <p:sldId id="304" r:id="rId24"/>
    <p:sldId id="305" r:id="rId25"/>
    <p:sldId id="306" r:id="rId26"/>
    <p:sldId id="308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20" r:id="rId37"/>
    <p:sldId id="321" r:id="rId38"/>
    <p:sldId id="322" r:id="rId3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88" autoAdjust="0"/>
    <p:restoredTop sz="84748" autoAdjust="0"/>
  </p:normalViewPr>
  <p:slideViewPr>
    <p:cSldViewPr>
      <p:cViewPr varScale="1">
        <p:scale>
          <a:sx n="77" d="100"/>
          <a:sy n="77" d="100"/>
        </p:scale>
        <p:origin x="-170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401342C-B06B-45A6-BD2D-D0F41309FD09}" type="datetimeFigureOut">
              <a:rPr lang="ru-RU"/>
              <a:pPr>
                <a:defRPr/>
              </a:pPr>
              <a:t>10.02.2014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0C9D0F8-F303-4B5F-B08D-8A81AB9278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4468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9D0F8-F303-4B5F-B08D-8A81AB9278D5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805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ru-RU" smtClean="0">
                <a:latin typeface="Arial" pitchFamily="34" charset="0"/>
              </a:rPr>
              <a:t>contain</a:t>
            </a:r>
            <a:endParaRPr lang="ru-RU" altLang="ru-RU" smtClean="0">
              <a:latin typeface="Arial" pitchFamily="34" charset="0"/>
            </a:endParaRPr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9059A44-DA54-4C5A-A183-293A92582500}" type="slidenum">
              <a:rPr lang="ru-RU" altLang="ru-RU" smtClean="0"/>
              <a:pPr eaLnBrk="1" hangingPunct="1">
                <a:defRPr/>
              </a:pPr>
              <a:t>28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itchFamily="34" charset="0"/>
            </a:endParaRPr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2DD232A-3C7D-451A-98D7-772E3A0F0EC1}" type="slidenum">
              <a:rPr lang="ru-RU" altLang="ru-RU" smtClean="0"/>
              <a:pPr eaLnBrk="1" hangingPunct="1">
                <a:defRPr/>
              </a:pPr>
              <a:t>29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ru-RU" smtClean="0"/>
              <a:t>Now there is a question is it interesting to study NFs</a:t>
            </a:r>
            <a:endParaRPr lang="ru-RU" alt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3449973-BE35-4633-B573-4367B07EB2BF}" type="slidenum">
              <a:rPr lang="ru-RU" altLang="ru-RU" smtClean="0"/>
              <a:pPr eaLnBrk="1" hangingPunct="1">
                <a:defRPr/>
              </a:pPr>
              <a:t>35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Механизмы </a:t>
            </a:r>
            <a:r>
              <a:rPr lang="en-US" b="1" dirty="0" smtClean="0">
                <a:solidFill>
                  <a:schemeClr val="bg1"/>
                </a:solidFill>
              </a:rPr>
              <a:t>SERS</a:t>
            </a:r>
            <a:r>
              <a:rPr lang="ru-RU" b="1" dirty="0" smtClean="0">
                <a:solidFill>
                  <a:schemeClr val="bg1"/>
                </a:solidFill>
              </a:rPr>
              <a:t> эффекта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</a:rPr>
              <a:t>Электромагнитный</a:t>
            </a:r>
          </a:p>
          <a:p>
            <a:pPr marL="742950" lvl="1" indent="-285750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</a:rPr>
              <a:t>Усиление локального поля за счет резонанса с ЛПП 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</a:rPr>
              <a:t>Химический</a:t>
            </a:r>
          </a:p>
          <a:p>
            <a:pPr marL="742950" lvl="1" indent="-285750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</a:rPr>
              <a:t>Образование комплекса «адсорбированная молекула – НЧ»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</a:rPr>
              <a:t>«Горячие точки»</a:t>
            </a:r>
          </a:p>
          <a:p>
            <a:pPr marL="742950" lvl="1" indent="-285750"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</a:rPr>
              <a:t>Усиление локального поля в между НЧ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9D0F8-F303-4B5F-B08D-8A81AB9278D5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093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9D0F8-F303-4B5F-B08D-8A81AB9278D5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02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9D0F8-F303-4B5F-B08D-8A81AB9278D5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752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раствора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нитрата железа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-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FeOOH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гидротированный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оксид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OH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гидроксид железа</a:t>
            </a:r>
          </a:p>
          <a:p>
            <a:endParaRPr lang="ru-RU" sz="1200" i="1" kern="1200" baseline="-250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Исходное </a:t>
            </a:r>
            <a:r>
              <a:rPr lang="ru-RU" sz="1200" i="1" kern="1200" baseline="-250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вещесьво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ионизированном состоянии </a:t>
            </a:r>
          </a:p>
          <a:p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Высокая Т, высокое давление, короткое время воздействия – крайне неравновесные условия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9D0F8-F303-4B5F-B08D-8A81AB9278D5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057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89D4C2A-55B4-442D-8AB0-13E27312AF7E}" type="slidenum">
              <a:rPr lang="ru-RU" altLang="ru-RU" smtClean="0"/>
              <a:pPr eaLnBrk="1" hangingPunct="1"/>
              <a:t>16</a:t>
            </a:fld>
            <a:endParaRPr lang="ru-RU" altLang="ru-RU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/>
              <a:t>На данном слайде представлены: исходный раствор нитрата железа, раствор после кипячения, в течение 5 мин, и растворы после взаимодействия с лазерным излучением. </a:t>
            </a:r>
          </a:p>
          <a:p>
            <a:pPr eaLnBrk="1" hangingPunct="1"/>
            <a:r>
              <a:rPr lang="ru-RU" altLang="ru-RU" smtClean="0"/>
              <a:t>При действии лазерного излучения на раствор нитрата железа (II) получали мутные растворы цвет которых менялся от бледно желтого для полупроводникового лазера до коричневого при действии эксимерного-</a:t>
            </a:r>
            <a:r>
              <a:rPr lang="en-US" altLang="ru-RU" smtClean="0"/>
              <a:t>XeCl </a:t>
            </a:r>
            <a:r>
              <a:rPr lang="ru-RU" altLang="ru-RU" smtClean="0"/>
              <a:t>лазера. При кипячении раствора нитрата железа также образовывался коричневый осадок. </a:t>
            </a:r>
          </a:p>
          <a:p>
            <a:pPr eaLnBrk="1" hangingPunct="1"/>
            <a:r>
              <a:rPr lang="ru-RU" altLang="ru-RU" smtClean="0"/>
              <a:t>После лазерного воздействия образовавшиеся частицы отделяли от раствора центрифугированием (в течение 5 мин на скорости вращении 5000 об/мин), затем получившиеся частицы два раза промывали водой, каждый раз отделяя их от воды центрифугированием, и высушивали при 60 </a:t>
            </a:r>
            <a:r>
              <a:rPr lang="ru-RU" altLang="ru-RU" baseline="30000" smtClean="0"/>
              <a:t>0</a:t>
            </a:r>
            <a:r>
              <a:rPr lang="ru-RU" altLang="ru-RU" smtClean="0"/>
              <a:t>С в течение 10 мин.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0" dirty="0" err="1" smtClean="0"/>
              <a:t>triphenylphosphineaurum</a:t>
            </a:r>
            <a:r>
              <a:rPr lang="ru-RU" altLang="ru-RU" sz="1200" b="0" dirty="0" smtClean="0"/>
              <a:t> </a:t>
            </a:r>
            <a:r>
              <a:rPr lang="ru-RU" altLang="ru-RU" sz="1200" b="0" dirty="0" err="1" smtClean="0"/>
              <a:t>phenylacetylenide</a:t>
            </a:r>
            <a:r>
              <a:rPr lang="ru-RU" altLang="ru-RU" dirty="0" smtClean="0"/>
              <a:t> </a:t>
            </a:r>
            <a:endParaRPr lang="ru-RU" altLang="ru-RU" b="0" dirty="0" smtClean="0">
              <a:latin typeface="Arial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C9D0F8-F303-4B5F-B08D-8A81AB9278D5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13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ru-RU" smtClean="0"/>
              <a:t>daichloroethain</a:t>
            </a:r>
            <a:endParaRPr lang="ru-RU" alt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5ACCE9BC-4FB5-46D5-886B-E860A542E8BF}" type="slidenum">
              <a:rPr lang="ru-RU" altLang="ru-RU" smtClean="0"/>
              <a:pPr eaLnBrk="1" hangingPunct="1">
                <a:defRPr/>
              </a:pPr>
              <a:t>19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B9E84B-DFF6-4B90-8D52-AE1B4525C5EC}" type="slidenum">
              <a:rPr lang="ru-RU" alt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 altLang="ru-RU">
              <a:latin typeface="Arial" charset="0"/>
            </a:endParaRPr>
          </a:p>
        </p:txBody>
      </p:sp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3624722-E5F4-4506-B442-AB0C41AF10B7}" type="slidenum">
              <a:rPr lang="ru-RU" altLang="ru-RU" sz="1200"/>
              <a:pPr algn="r"/>
              <a:t>25</a:t>
            </a:fld>
            <a:endParaRPr lang="ru-RU" altLang="ru-RU" sz="12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ru-RU" smtClean="0"/>
              <a:t>For example here you can see the design of complex with 13 atoms of gold and 12 copper atoms.</a:t>
            </a:r>
          </a:p>
          <a:p>
            <a:pPr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201DA-9BCC-47EF-9FD8-C782109EBA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3BA91-A6D0-46D2-A0D6-A5C1F025E110}" type="datetime1">
              <a:rPr lang="ru-RU" smtClean="0"/>
              <a:t>10.02.2014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64ED0-D084-469F-B064-8B3C7DC3B5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CE9A0-F242-48EA-82FF-30EB3D738AE2}" type="datetime1">
              <a:rPr lang="ru-RU" smtClean="0"/>
              <a:t>10.02.2014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53526-9370-4381-A700-6131587429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1C45D-FF89-4993-9F78-991CD6946154}" type="datetime1">
              <a:rPr lang="ru-RU" smtClean="0"/>
              <a:t>10.02.2014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FAEB6-0A86-42D0-838E-81CB2E644518}" type="datetime1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DBC3D-BC22-4A28-9259-1E0208DD13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BB848-4DFC-44BF-92A2-E0A33D498F97}" type="datetime1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4ECD2-03C5-460B-9BFC-CDC2B358A7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3E1CF-D3FC-446E-9F7C-E285E0088BDE}" type="datetime1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08072-DD74-4382-93A2-685EF37F5E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2F638-F42F-4C26-A22B-0356B8F0F151}" type="datetime1">
              <a:rPr lang="ru-RU" smtClean="0"/>
              <a:t>10.02.2014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DC43A-0AAC-415A-B0F7-B5813A0AD8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F7F36-1F67-429D-8CDD-A7986655940B}" type="datetime1">
              <a:rPr lang="ru-RU" smtClean="0"/>
              <a:t>10.02.2014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4CF2B-AC91-4035-AE63-102901CC02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CD9A9-9163-40FB-B807-3E90B166F9E4}" type="datetime1">
              <a:rPr lang="ru-RU" smtClean="0"/>
              <a:t>10.02.2014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084A6-AA5D-49F3-B22F-AF38C50C78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FBBB5-251D-4D38-AD57-1A0112D8670F}" type="datetime1">
              <a:rPr lang="ru-RU" smtClean="0"/>
              <a:t>10.02.2014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380F3-CD56-4A23-9ADE-3F71E40D43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8F1A9-C073-476F-9764-05F671F1E715}" type="datetime1">
              <a:rPr lang="ru-RU" smtClean="0"/>
              <a:t>10.02.2014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DF329-7948-4155-AFF3-922864CFCD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4C522-F207-42E9-B419-AEECFCEA9F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D857E-C43C-4C7C-9EBF-B9405267351B}" type="datetime1">
              <a:rPr lang="ru-RU" smtClean="0"/>
              <a:t>10.02.2014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7C3BF-C063-4FEC-AD6C-0F154979B904}" type="datetime1">
              <a:rPr lang="ru-RU" smtClean="0"/>
              <a:t>10.02.2014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28EE3-CE78-4567-ADE1-E2A049BACF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FC158-3515-46B3-8491-A9108276950F}" type="datetime1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6F89C-4138-45F6-8044-982A535443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2E365-BE42-4092-9B1C-392280D92149}" type="datetime1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AAB5D-B5C1-41AD-B4C6-64F4CE8701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5A6E0-C92E-49FC-97C1-4F4307AB1C13}" type="datetime1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BD533-D602-48CB-8E54-5B1E48ACB4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7BABC-BE60-4454-ADF1-41C3B85E00E0}" type="datetime1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4167A-B361-4E6F-9148-C0E8EC8FCC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2975E-981A-4A76-85B5-401E12227946}" type="datetime1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64C35-CEA8-45F8-A4A0-3AD3FA13E1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CD642-A019-4A8F-BF51-882629AD0D83}" type="datetime1">
              <a:rPr lang="ru-RU" smtClean="0"/>
              <a:t>10.02.2014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2E2AB-B6AC-400B-87A1-1A06A45ABD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2166A-6295-4903-B06F-42FED9ACFA0F}" type="datetime1">
              <a:rPr lang="ru-RU" smtClean="0"/>
              <a:t>10.02.2014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E28C6-B477-46BF-B446-D735125060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4C107-65A3-4DE5-B000-9FEB12ED16F1}" type="datetime1">
              <a:rPr lang="ru-RU" smtClean="0"/>
              <a:t>10.02.2014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31C2E-48EC-4F13-B660-0A42714142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27E9B-F66B-43EA-A89E-487A3707629F}" type="datetime1">
              <a:rPr lang="ru-RU" smtClean="0"/>
              <a:t>10.02.2014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73591-5A9B-41B6-A314-14A7E2F03C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altLang="ru-RU" dirty="0" smtClean="0"/>
              <a:t>Образец заголовка</a:t>
            </a:r>
            <a:endParaRPr lang="ru-RU" altLang="ru-RU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ru-RU" dirty="0" smtClean="0"/>
              <a:t>Образец текста</a:t>
            </a:r>
          </a:p>
          <a:p>
            <a:pPr lvl="1"/>
            <a:r>
              <a:rPr lang="en-US" altLang="ru-RU" dirty="0" smtClean="0"/>
              <a:t>Второй уровень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CE411-AE7B-40D3-B6CF-DD36305F1A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E2E7E-33D9-402C-8F01-AA64580118A6}" type="datetime1">
              <a:rPr lang="ru-RU" smtClean="0"/>
              <a:t>10.02.2014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12F3B7-3E00-46E3-871C-5B26D34B074B}" type="datetime1">
              <a:rPr lang="ru-RU" smtClean="0"/>
              <a:t>10.02.2014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52B40-1C2E-4CC4-B9BD-AC7C86269A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8971E-D53A-4CF7-9E07-EA6E4D89AD5B}" type="datetime1">
              <a:rPr lang="ru-RU" smtClean="0"/>
              <a:t>10.02.2014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3EE0B-E9A6-4E2C-A961-DF29E5D388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0F8A6-EB17-417B-935B-9F41C7385ADA}" type="datetime1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3C4BF-334D-4248-9FC2-DA41594CA8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B8D13-8B21-4BE8-9500-811FAB309320}" type="datetime1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DFDB1-AB81-4A55-9C70-FEC023E459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BC37B-9CD4-44C0-8335-E487794654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C7A09-941B-40DF-AE09-CD796FCF96BF}" type="datetime1">
              <a:rPr lang="ru-RU" smtClean="0"/>
              <a:t>10.02.2014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4E503-0437-4494-8ABF-22D4537309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6E6E0-DF5E-46D8-9347-32BD09912F7C}" type="datetime1">
              <a:rPr lang="ru-RU" smtClean="0"/>
              <a:t>10.02.2014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DE6AD-CE9B-42DE-AC06-A1D5335C67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C2F4F-88C2-4FD7-B0AE-D43F9626A00F}" type="datetime1">
              <a:rPr lang="ru-RU" smtClean="0"/>
              <a:t>10.02.2014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01400-F3D3-40D7-A309-EB625C25A9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D6C8D-E02E-4DD8-B130-47B2091DA895}" type="datetime1">
              <a:rPr lang="ru-RU" smtClean="0"/>
              <a:t>10.02.2014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7FF347-A2D3-485D-AB01-B18A2D2467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53E33-D16B-43EA-9BAA-F83D5215344F}" type="datetime1">
              <a:rPr lang="ru-RU" smtClean="0"/>
              <a:t>10.02.2014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C79EC-AD29-4CE6-BB2A-A62A3E30F5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03952-B40C-469C-A2D6-953770484A17}" type="datetime1">
              <a:rPr lang="ru-RU" smtClean="0"/>
              <a:t>10.02.2014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60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F3FC043-7482-4659-99B1-40350B65E9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3CAE40E0-EDF2-41D6-B420-BC658719223E}" type="datetime1">
              <a:rPr lang="ru-RU" smtClean="0"/>
              <a:t>10.02.2014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4" r:id="rId2"/>
    <p:sldLayoutId id="2147483753" r:id="rId3"/>
    <p:sldLayoutId id="2147483752" r:id="rId4"/>
    <p:sldLayoutId id="2147483751" r:id="rId5"/>
    <p:sldLayoutId id="2147483750" r:id="rId6"/>
    <p:sldLayoutId id="2147483749" r:id="rId7"/>
    <p:sldLayoutId id="2147483748" r:id="rId8"/>
    <p:sldLayoutId id="2147483747" r:id="rId9"/>
    <p:sldLayoutId id="2147483746" r:id="rId10"/>
    <p:sldLayoutId id="2147483745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342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ct val="20000"/>
        </a:spcBef>
        <a:spcAft>
          <a:spcPct val="0"/>
        </a:spcAft>
        <a:buClr>
          <a:srgbClr val="9BBB59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ct val="20000"/>
        </a:spcBef>
        <a:spcAft>
          <a:spcPct val="0"/>
        </a:spcAft>
        <a:buClr>
          <a:srgbClr val="8064A2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ct val="20000"/>
        </a:spcBef>
        <a:spcAft>
          <a:spcPct val="0"/>
        </a:spcAft>
        <a:buClr>
          <a:srgbClr val="4BACC6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92740A-276A-42A8-86A6-BFFDEABAF2CB}" type="datetime1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21EE940-F983-4E07-B6F5-B3F530DD29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5" r:id="rId2"/>
    <p:sldLayoutId id="2147483764" r:id="rId3"/>
    <p:sldLayoutId id="2147483763" r:id="rId4"/>
    <p:sldLayoutId id="2147483762" r:id="rId5"/>
    <p:sldLayoutId id="2147483761" r:id="rId6"/>
    <p:sldLayoutId id="2147483760" r:id="rId7"/>
    <p:sldLayoutId id="2147483759" r:id="rId8"/>
    <p:sldLayoutId id="2147483758" r:id="rId9"/>
    <p:sldLayoutId id="2147483757" r:id="rId10"/>
    <p:sldLayoutId id="2147483756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560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802052-B452-4DD6-B558-A55D70C749DA}" type="datetime1">
              <a:rPr lang="ru-RU" smtClean="0"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4F5549-C5D3-4AF1-921F-3ADCA95601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6" r:id="rId2"/>
    <p:sldLayoutId id="2147483775" r:id="rId3"/>
    <p:sldLayoutId id="2147483774" r:id="rId4"/>
    <p:sldLayoutId id="2147483773" r:id="rId5"/>
    <p:sldLayoutId id="2147483772" r:id="rId6"/>
    <p:sldLayoutId id="2147483771" r:id="rId7"/>
    <p:sldLayoutId id="2147483770" r:id="rId8"/>
    <p:sldLayoutId id="2147483769" r:id="rId9"/>
    <p:sldLayoutId id="2147483768" r:id="rId10"/>
    <p:sldLayoutId id="2147483767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sony\Documents\&#1044;&#1054;&#1082;&#1083;&#1072;&#1076;%202013%20&#1085;&#1086;&#1074;&#1086;&#1089;&#1080;&#1073;&#1080;&#1088;&#1089;&#1082;\MPLP-2013\xxx.wmv" TargetMode="Externa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34.jpe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8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tiff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.wmf"/><Relationship Id="rId10" Type="http://schemas.openxmlformats.org/officeDocument/2006/relationships/image" Target="../media/image53.wmf"/><Relationship Id="rId4" Type="http://schemas.openxmlformats.org/officeDocument/2006/relationships/image" Target="../media/image54.png"/><Relationship Id="rId9" Type="http://schemas.openxmlformats.org/officeDocument/2006/relationships/oleObject" Target="../embeddings/oleObject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ony\Dropbox\My%20folder\&#1052;&#1086;&#1081;%20&#1092;&#1080;&#1083;&#1100;&#1084;.avi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82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Отчет о научно-педагогической работе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882480"/>
            <a:ext cx="6461125" cy="1066800"/>
          </a:xfrm>
        </p:spPr>
        <p:txBody>
          <a:bodyPr rtlCol="0"/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err="1" smtClean="0"/>
              <a:t>Маньшина</a:t>
            </a:r>
            <a:r>
              <a:rPr lang="ru-RU" dirty="0" smtClean="0"/>
              <a:t> Алина </a:t>
            </a:r>
            <a:r>
              <a:rPr lang="ru-RU" dirty="0" err="1" smtClean="0"/>
              <a:t>Анвяровна</a:t>
            </a:r>
            <a:endParaRPr lang="ru-RU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Кафедра лазерной химии и лазерного материаловедения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A201DA-9BCC-47EF-9FD8-C782109EBAD4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55576" y="378645"/>
            <a:ext cx="64033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Санкт-Петербургский государственный </a:t>
            </a:r>
            <a:r>
              <a:rPr lang="ru-RU" sz="22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университет</a:t>
            </a:r>
          </a:p>
          <a:p>
            <a:r>
              <a:rPr lang="ru-RU" sz="22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Химический факультет</a:t>
            </a:r>
            <a:endParaRPr lang="ru-RU" sz="2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880" y="2629361"/>
            <a:ext cx="2713112" cy="202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Функциональные свойства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24C522-F207-42E9-B419-AEECFCEA9F72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9" y="1226996"/>
            <a:ext cx="2553909" cy="188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79512" y="2492896"/>
            <a:ext cx="14143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>
                <a:solidFill>
                  <a:schemeClr val="bg1"/>
                </a:solidFill>
                <a:latin typeface="Arial" charset="0"/>
              </a:rPr>
              <a:t>ACS </a:t>
            </a:r>
            <a:r>
              <a:rPr lang="en-US" altLang="ru-RU" sz="1800" b="1" dirty="0" err="1">
                <a:solidFill>
                  <a:schemeClr val="bg1"/>
                </a:solidFill>
                <a:latin typeface="Arial" charset="0"/>
              </a:rPr>
              <a:t>Nano</a:t>
            </a:r>
            <a:r>
              <a:rPr lang="en-US" altLang="ru-RU" sz="1800" b="1" dirty="0">
                <a:solidFill>
                  <a:schemeClr val="bg1"/>
                </a:solidFill>
                <a:latin typeface="Arial" charset="0"/>
              </a:rPr>
              <a:t>, 2012</a:t>
            </a:r>
            <a:endParaRPr lang="ru-RU" altLang="ru-RU" sz="1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Прямоугольник 6"/>
          <p:cNvSpPr>
            <a:spLocks noChangeArrowheads="1"/>
          </p:cNvSpPr>
          <p:nvPr/>
        </p:nvSpPr>
        <p:spPr bwMode="auto">
          <a:xfrm>
            <a:off x="2044578" y="1265514"/>
            <a:ext cx="6820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 err="1">
                <a:solidFill>
                  <a:schemeClr val="bg1"/>
                </a:solidFill>
                <a:latin typeface="Arial" charset="0"/>
              </a:rPr>
              <a:t>GeS</a:t>
            </a:r>
            <a:endParaRPr lang="ru-RU" altLang="ru-RU" sz="18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78" r="2367" b="32002"/>
          <a:stretch>
            <a:fillRect/>
          </a:stretch>
        </p:blipFill>
        <p:spPr bwMode="auto">
          <a:xfrm>
            <a:off x="4428951" y="4581797"/>
            <a:ext cx="3527425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02"/>
          <a:stretch>
            <a:fillRect/>
          </a:stretch>
        </p:blipFill>
        <p:spPr bwMode="auto">
          <a:xfrm>
            <a:off x="218901" y="4540522"/>
            <a:ext cx="436245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2"/>
          <p:cNvSpPr>
            <a:spLocks noChangeArrowheads="1"/>
          </p:cNvSpPr>
          <p:nvPr/>
        </p:nvSpPr>
        <p:spPr bwMode="auto">
          <a:xfrm>
            <a:off x="293514" y="5993085"/>
            <a:ext cx="830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l-GR" altLang="ru-RU" sz="1800">
                <a:solidFill>
                  <a:schemeClr val="bg1"/>
                </a:solidFill>
                <a:latin typeface="Arial" charset="0"/>
              </a:rPr>
              <a:t>5 μ</a:t>
            </a:r>
            <a:r>
              <a:rPr lang="en-US" altLang="ru-RU" sz="1800">
                <a:solidFill>
                  <a:schemeClr val="bg1"/>
                </a:solidFill>
                <a:latin typeface="Arial" charset="0"/>
              </a:rPr>
              <a:t>m. </a:t>
            </a:r>
            <a:endParaRPr lang="ru-RU" alt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" name="Прямоугольник 4"/>
          <p:cNvSpPr>
            <a:spLocks noChangeArrowheads="1"/>
          </p:cNvSpPr>
          <p:nvPr/>
        </p:nvSpPr>
        <p:spPr bwMode="auto">
          <a:xfrm>
            <a:off x="2477914" y="5993085"/>
            <a:ext cx="10191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>
                <a:solidFill>
                  <a:schemeClr val="bg1"/>
                </a:solidFill>
                <a:latin typeface="Arial" charset="0"/>
              </a:rPr>
              <a:t>200 nm </a:t>
            </a:r>
            <a:endParaRPr lang="ru-RU" alt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" name="Прямоугольник 5"/>
          <p:cNvSpPr>
            <a:spLocks noChangeArrowheads="1"/>
          </p:cNvSpPr>
          <p:nvPr/>
        </p:nvSpPr>
        <p:spPr bwMode="auto">
          <a:xfrm>
            <a:off x="4611514" y="5964510"/>
            <a:ext cx="1019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>
                <a:solidFill>
                  <a:schemeClr val="bg1"/>
                </a:solidFill>
                <a:latin typeface="Arial" charset="0"/>
              </a:rPr>
              <a:t>300 nm </a:t>
            </a:r>
            <a:endParaRPr lang="ru-RU" alt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07128" y="4653136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u="sng" dirty="0">
                <a:solidFill>
                  <a:schemeClr val="bg1"/>
                </a:solidFill>
              </a:rPr>
              <a:t>Nature Communications 2010 </a:t>
            </a:r>
            <a:endParaRPr lang="ru-RU" u="sng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53323" y="4725144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dirty="0">
                <a:solidFill>
                  <a:schemeClr val="bg1"/>
                </a:solidFill>
              </a:rPr>
              <a:t>gold flakes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3323" y="1265514"/>
            <a:ext cx="41070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Высокая каталитическая активность</a:t>
            </a:r>
          </a:p>
          <a:p>
            <a:r>
              <a:rPr lang="en-US" dirty="0" smtClean="0"/>
              <a:t>SERS-</a:t>
            </a:r>
            <a:r>
              <a:rPr lang="ru-RU" dirty="0" smtClean="0"/>
              <a:t>эффект</a:t>
            </a:r>
            <a:endParaRPr lang="en-US" dirty="0" smtClean="0"/>
          </a:p>
          <a:p>
            <a:r>
              <a:rPr lang="ru-RU" dirty="0" smtClean="0"/>
              <a:t>…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465669" y="4005064"/>
            <a:ext cx="395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Создание устройств </a:t>
            </a:r>
            <a:r>
              <a:rPr lang="ru-RU" dirty="0" err="1" smtClean="0"/>
              <a:t>нанофотоники</a:t>
            </a:r>
            <a:endParaRPr lang="ru-RU" dirty="0"/>
          </a:p>
        </p:txBody>
      </p:sp>
      <p:pic>
        <p:nvPicPr>
          <p:cNvPr id="19" name="Picture 6" descr="F:\metal deposition_mpl\2012\c23ag\sem\SiNW_ZZ26c\SiNW_ZZ26c_q06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7382" r="22141" b="10605"/>
          <a:stretch/>
        </p:blipFill>
        <p:spPr bwMode="auto">
          <a:xfrm>
            <a:off x="4623744" y="1916834"/>
            <a:ext cx="1676448" cy="152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F:\metal deposition_mpl\2012\c23ag\sem\SP312\312-nanoflakes-sem\312-NFs_m08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2" t="3643" r="20387" b="8586"/>
          <a:stretch/>
        </p:blipFill>
        <p:spPr bwMode="auto">
          <a:xfrm rot="16200000">
            <a:off x="6550475" y="1784011"/>
            <a:ext cx="1529110" cy="179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Стрелка вправо 20"/>
          <p:cNvSpPr/>
          <p:nvPr/>
        </p:nvSpPr>
        <p:spPr>
          <a:xfrm rot="-5400000" flipH="1">
            <a:off x="6151052" y="4370764"/>
            <a:ext cx="266601" cy="2552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716016" y="198092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C-Au-Ag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7093024" y="198092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C-Au-Ag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295307" y="2696239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Mg(OH)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endParaRPr lang="ru-RU" baseline="-250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50120" y="1817291"/>
            <a:ext cx="3735065" cy="1728192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Группа 25"/>
          <p:cNvGrpSpPr/>
          <p:nvPr/>
        </p:nvGrpSpPr>
        <p:grpSpPr>
          <a:xfrm>
            <a:off x="179512" y="1196752"/>
            <a:ext cx="5898371" cy="4835037"/>
            <a:chOff x="179512" y="1196752"/>
            <a:chExt cx="5898371" cy="4835037"/>
          </a:xfrm>
        </p:grpSpPr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196752"/>
              <a:ext cx="5898371" cy="483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Прямоугольник 24"/>
            <p:cNvSpPr/>
            <p:nvPr/>
          </p:nvSpPr>
          <p:spPr>
            <a:xfrm>
              <a:off x="221002" y="5643428"/>
              <a:ext cx="3647152" cy="369332"/>
            </a:xfrm>
            <a:prstGeom prst="rect">
              <a:avLst/>
            </a:prstGeom>
            <a:solidFill>
              <a:schemeClr val="tx2"/>
            </a:solidFill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Nature Photonics 8, 23–27 (2014)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8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3000" dirty="0" smtClean="0"/>
              <a:t>Лазерно-индуцированные химические реакции</a:t>
            </a:r>
            <a:r>
              <a:rPr lang="en-US" altLang="ru-RU" sz="3000" dirty="0" smtClean="0"/>
              <a:t> </a:t>
            </a:r>
            <a:r>
              <a:rPr lang="ru-RU" altLang="ru-RU" sz="3000" dirty="0" smtClean="0"/>
              <a:t>в объеме твердой фазы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00808"/>
            <a:ext cx="5148064" cy="1785104"/>
          </a:xfrm>
          <a:ln w="57150">
            <a:solidFill>
              <a:schemeClr val="accent1"/>
            </a:solidFill>
          </a:ln>
        </p:spPr>
        <p:txBody>
          <a:bodyPr/>
          <a:lstStyle/>
          <a:p>
            <a:pPr marL="114300" indent="0">
              <a:buNone/>
            </a:pPr>
            <a:r>
              <a:rPr lang="ru-RU" altLang="ru-RU" sz="1900" b="1" dirty="0" smtClean="0">
                <a:solidFill>
                  <a:schemeClr val="accent1"/>
                </a:solidFill>
              </a:rPr>
              <a:t>Лазерно-индуцированные изменения</a:t>
            </a:r>
          </a:p>
          <a:p>
            <a:pPr marL="114300" indent="0">
              <a:buNone/>
            </a:pPr>
            <a:endParaRPr lang="en-US" altLang="ru-RU" sz="1900" b="1" dirty="0" smtClean="0">
              <a:solidFill>
                <a:schemeClr val="accent1"/>
              </a:solidFill>
            </a:endParaRPr>
          </a:p>
          <a:p>
            <a:r>
              <a:rPr lang="ru-RU" altLang="ru-RU" sz="1900" b="1" dirty="0" smtClean="0">
                <a:solidFill>
                  <a:schemeClr val="accent1"/>
                </a:solidFill>
              </a:rPr>
              <a:t>химической структуры</a:t>
            </a:r>
          </a:p>
          <a:p>
            <a:r>
              <a:rPr lang="ru-RU" altLang="ru-RU" sz="1900" b="1" dirty="0" smtClean="0">
                <a:solidFill>
                  <a:schemeClr val="accent1"/>
                </a:solidFill>
              </a:rPr>
              <a:t>химического состава</a:t>
            </a:r>
          </a:p>
          <a:p>
            <a:r>
              <a:rPr lang="ru-RU" altLang="ru-RU" sz="1900" b="1" dirty="0" smtClean="0">
                <a:solidFill>
                  <a:schemeClr val="accent1"/>
                </a:solidFill>
              </a:rPr>
              <a:t>степени окисления</a:t>
            </a:r>
          </a:p>
        </p:txBody>
      </p:sp>
      <p:sp>
        <p:nvSpPr>
          <p:cNvPr id="51211" name="Text Box 17"/>
          <p:cNvSpPr txBox="1">
            <a:spLocks noChangeArrowheads="1"/>
          </p:cNvSpPr>
          <p:nvPr/>
        </p:nvSpPr>
        <p:spPr bwMode="auto">
          <a:xfrm>
            <a:off x="4319464" y="1700808"/>
            <a:ext cx="4140968" cy="1785104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ru-RU" sz="1900" b="1" dirty="0">
                <a:solidFill>
                  <a:schemeClr val="bg1"/>
                </a:solidFill>
                <a:latin typeface="+mn-lt"/>
              </a:rPr>
              <a:t>Локальное изменение оптических свойств вещества: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900" b="1" dirty="0" smtClean="0">
                <a:solidFill>
                  <a:schemeClr val="bg1"/>
                </a:solidFill>
                <a:latin typeface="+mn-lt"/>
              </a:rPr>
              <a:t>Коэффициента поглощения</a:t>
            </a:r>
            <a:endParaRPr lang="ru-RU" altLang="ru-RU" sz="19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900" b="1" dirty="0" smtClean="0">
                <a:solidFill>
                  <a:schemeClr val="bg1"/>
                </a:solidFill>
                <a:latin typeface="+mn-lt"/>
              </a:rPr>
              <a:t>Показателя преломления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900" b="1" dirty="0" smtClean="0">
                <a:solidFill>
                  <a:schemeClr val="bg1"/>
                </a:solidFill>
                <a:latin typeface="+mn-lt"/>
              </a:rPr>
              <a:t>Нелинейных свойств</a:t>
            </a:r>
            <a:endParaRPr lang="ru-RU" altLang="ru-RU" sz="1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24C522-F207-42E9-B419-AEECFCEA9F72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321831" y="3762906"/>
            <a:ext cx="4160103" cy="175432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bg1"/>
                </a:solidFill>
              </a:rPr>
              <a:t>Решаемая задача: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Исследование процессов миграции и  изменения степеней окисления в случае неравновесной </a:t>
            </a:r>
            <a:r>
              <a:rPr lang="ru-RU" dirty="0">
                <a:solidFill>
                  <a:schemeClr val="bg1"/>
                </a:solidFill>
              </a:rPr>
              <a:t>ситуации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Т в точке фокуса </a:t>
            </a:r>
            <a:r>
              <a:rPr lang="en-US" dirty="0" smtClean="0">
                <a:solidFill>
                  <a:schemeClr val="bg1"/>
                </a:solidFill>
              </a:rPr>
              <a:t>~</a:t>
            </a:r>
            <a:r>
              <a:rPr lang="ru-RU" dirty="0" smtClean="0">
                <a:solidFill>
                  <a:schemeClr val="bg1"/>
                </a:solidFill>
              </a:rPr>
              <a:t>10</a:t>
            </a:r>
            <a:r>
              <a:rPr lang="ru-RU" baseline="30000" dirty="0" smtClean="0">
                <a:solidFill>
                  <a:schemeClr val="bg1"/>
                </a:solidFill>
              </a:rPr>
              <a:t>3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10</a:t>
            </a:r>
            <a:r>
              <a:rPr lang="ru-RU" baseline="30000" dirty="0" smtClean="0">
                <a:solidFill>
                  <a:schemeClr val="bg1"/>
                </a:solidFill>
              </a:rPr>
              <a:t>4  0</a:t>
            </a:r>
            <a:r>
              <a:rPr lang="ru-RU" dirty="0" smtClean="0">
                <a:solidFill>
                  <a:schemeClr val="bg1"/>
                </a:solidFill>
              </a:rPr>
              <a:t>С</a:t>
            </a:r>
            <a:r>
              <a:rPr lang="ru-RU" dirty="0">
                <a:solidFill>
                  <a:schemeClr val="bg1"/>
                </a:solidFill>
              </a:rPr>
              <a:t>,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Остывание </a:t>
            </a:r>
            <a:r>
              <a:rPr lang="ru-RU" dirty="0">
                <a:solidFill>
                  <a:schemeClr val="bg1"/>
                </a:solidFill>
              </a:rPr>
              <a:t>системы </a:t>
            </a:r>
            <a:r>
              <a:rPr lang="ru-RU" dirty="0" smtClean="0">
                <a:solidFill>
                  <a:schemeClr val="bg1"/>
                </a:solidFill>
              </a:rPr>
              <a:t>10</a:t>
            </a:r>
            <a:r>
              <a:rPr lang="ru-RU" baseline="30000" dirty="0" smtClean="0">
                <a:solidFill>
                  <a:schemeClr val="bg1"/>
                </a:solidFill>
              </a:rPr>
              <a:t>5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10</a:t>
            </a:r>
            <a:r>
              <a:rPr lang="ru-RU" baseline="30000" dirty="0" smtClean="0">
                <a:solidFill>
                  <a:schemeClr val="bg1"/>
                </a:solidFill>
              </a:rPr>
              <a:t>6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baseline="30000" dirty="0">
                <a:solidFill>
                  <a:schemeClr val="bg1"/>
                </a:solidFill>
              </a:rPr>
              <a:t>0</a:t>
            </a:r>
            <a:r>
              <a:rPr lang="ru-RU" dirty="0">
                <a:solidFill>
                  <a:schemeClr val="bg1"/>
                </a:solidFill>
              </a:rPr>
              <a:t>С/сек</a:t>
            </a:r>
          </a:p>
        </p:txBody>
      </p:sp>
      <p:pic>
        <p:nvPicPr>
          <p:cNvPr id="9221" name="Picture 5" descr="https://encrypted-tbn0.gstatic.com/images?q=tbn:ANd9GcThFH9wmHHutROT1oMjBl28Xb8rTjnwUTGSaWk8v6bdMUSIANr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5" r="21119"/>
          <a:stretch/>
        </p:blipFill>
        <p:spPr bwMode="auto">
          <a:xfrm>
            <a:off x="539552" y="3541290"/>
            <a:ext cx="3054823" cy="329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35543" y="5807005"/>
            <a:ext cx="4132678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err="1" smtClean="0"/>
              <a:t>фс</a:t>
            </a:r>
            <a:r>
              <a:rPr lang="ru-RU" dirty="0" smtClean="0"/>
              <a:t> лазерное  излучение </a:t>
            </a:r>
          </a:p>
          <a:p>
            <a:r>
              <a:rPr lang="en-US" dirty="0" smtClean="0">
                <a:sym typeface="Symbol"/>
              </a:rPr>
              <a:t></a:t>
            </a:r>
            <a:r>
              <a:rPr lang="ru-RU" dirty="0" smtClean="0">
                <a:sym typeface="Symbol"/>
              </a:rPr>
              <a:t> = </a:t>
            </a:r>
            <a:r>
              <a:rPr lang="en-US" dirty="0" smtClean="0"/>
              <a:t>800 </a:t>
            </a:r>
            <a:r>
              <a:rPr lang="ru-RU" dirty="0" err="1" smtClean="0"/>
              <a:t>нм</a:t>
            </a:r>
            <a:r>
              <a:rPr lang="en-US" dirty="0" smtClean="0"/>
              <a:t>, </a:t>
            </a:r>
            <a:r>
              <a:rPr lang="en-US" dirty="0" smtClean="0">
                <a:sym typeface="Symbol"/>
              </a:rPr>
              <a:t></a:t>
            </a:r>
            <a:r>
              <a:rPr lang="en-US" dirty="0" smtClean="0"/>
              <a:t> - 100</a:t>
            </a:r>
            <a:r>
              <a:rPr lang="ru-RU" dirty="0" smtClean="0"/>
              <a:t> </a:t>
            </a:r>
            <a:r>
              <a:rPr lang="ru-RU" dirty="0" err="1" smtClean="0"/>
              <a:t>фс</a:t>
            </a:r>
            <a:r>
              <a:rPr lang="en-US" dirty="0" smtClean="0"/>
              <a:t>, f </a:t>
            </a:r>
            <a:r>
              <a:rPr lang="ru-RU" dirty="0" smtClean="0"/>
              <a:t>- </a:t>
            </a:r>
            <a:r>
              <a:rPr lang="en-US" dirty="0" smtClean="0"/>
              <a:t>250 </a:t>
            </a:r>
            <a:r>
              <a:rPr lang="ru-RU" dirty="0" smtClean="0"/>
              <a:t>кГц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752" y="1517614"/>
            <a:ext cx="38163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ru-RU" altLang="ru-RU" sz="3000" dirty="0"/>
              <a:t>Лазерно-индуцированные химические реакции</a:t>
            </a:r>
            <a:r>
              <a:rPr lang="en-US" altLang="ru-RU" sz="3000" dirty="0"/>
              <a:t> </a:t>
            </a:r>
            <a:r>
              <a:rPr lang="ru-RU" altLang="ru-RU" sz="3000" dirty="0"/>
              <a:t>в объеме твердой фазы</a:t>
            </a:r>
            <a:endParaRPr lang="ru-RU" sz="3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24C522-F207-42E9-B419-AEECFCEA9F72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06357"/>
            <a:ext cx="2747558" cy="205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73871" y="4941168"/>
            <a:ext cx="360040" cy="4878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648" y="1484784"/>
            <a:ext cx="2035175" cy="473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21168" y="1725577"/>
            <a:ext cx="1608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ru-RU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n ~ 10</a:t>
            </a:r>
            <a:r>
              <a:rPr lang="en-US" altLang="ru-RU" b="1" baseline="30000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-4</a:t>
            </a:r>
            <a:r>
              <a:rPr lang="en-US" altLang="ru-RU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 – 10</a:t>
            </a:r>
            <a:r>
              <a:rPr lang="en-US" altLang="ru-RU" b="1" baseline="30000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-3</a:t>
            </a:r>
            <a:endParaRPr lang="ru-RU" altLang="ru-RU" b="1" baseline="30000" dirty="0">
              <a:solidFill>
                <a:schemeClr val="bg1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555652" y="1725577"/>
            <a:ext cx="1027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ru-RU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n ~ 10</a:t>
            </a:r>
            <a:r>
              <a:rPr lang="en-US" altLang="ru-RU" b="1" baseline="30000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-</a:t>
            </a:r>
            <a:r>
              <a:rPr lang="ru-RU" altLang="ru-RU" b="1" baseline="30000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2</a:t>
            </a: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2410959" y="3656057"/>
            <a:ext cx="20890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0.5Li</a:t>
            </a:r>
            <a:r>
              <a:rPr lang="en-US" sz="1200" b="1" baseline="-25000" dirty="0">
                <a:solidFill>
                  <a:schemeClr val="bg1"/>
                </a:solidFill>
              </a:rPr>
              <a:t>2</a:t>
            </a:r>
            <a:r>
              <a:rPr lang="en-US" sz="1200" b="1" dirty="0">
                <a:solidFill>
                  <a:schemeClr val="bg1"/>
                </a:solidFill>
              </a:rPr>
              <a:t>O–0.1Nb</a:t>
            </a:r>
            <a:r>
              <a:rPr lang="en-US" sz="1200" b="1" baseline="-25000" dirty="0">
                <a:solidFill>
                  <a:schemeClr val="bg1"/>
                </a:solidFill>
              </a:rPr>
              <a:t>2</a:t>
            </a:r>
            <a:r>
              <a:rPr lang="en-US" sz="1200" b="1" dirty="0">
                <a:solidFill>
                  <a:schemeClr val="bg1"/>
                </a:solidFill>
              </a:rPr>
              <a:t>O</a:t>
            </a:r>
            <a:r>
              <a:rPr lang="en-US" sz="1200" b="1" baseline="-25000" dirty="0">
                <a:solidFill>
                  <a:schemeClr val="bg1"/>
                </a:solidFill>
              </a:rPr>
              <a:t>5</a:t>
            </a:r>
            <a:r>
              <a:rPr lang="en-US" sz="1200" b="1" dirty="0">
                <a:solidFill>
                  <a:schemeClr val="bg1"/>
                </a:solidFill>
              </a:rPr>
              <a:t>–0.4P</a:t>
            </a:r>
            <a:r>
              <a:rPr lang="en-US" sz="1200" b="1" baseline="-25000" dirty="0">
                <a:solidFill>
                  <a:schemeClr val="bg1"/>
                </a:solidFill>
              </a:rPr>
              <a:t>2</a:t>
            </a:r>
            <a:r>
              <a:rPr lang="en-US" sz="1200" b="1" dirty="0">
                <a:solidFill>
                  <a:schemeClr val="bg1"/>
                </a:solidFill>
              </a:rPr>
              <a:t>O</a:t>
            </a:r>
            <a:r>
              <a:rPr lang="en-US" sz="1200" b="1" baseline="-25000" dirty="0">
                <a:solidFill>
                  <a:schemeClr val="bg1"/>
                </a:solidFill>
              </a:rPr>
              <a:t>5</a:t>
            </a:r>
            <a:endParaRPr lang="ru-RU" altLang="ru-RU" sz="1200" b="1" baseline="-25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2" name="Picture 2" descr="C:\Users\sony\Desktop\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 r="2126" b="3477"/>
          <a:stretch>
            <a:fillRect/>
          </a:stretch>
        </p:blipFill>
        <p:spPr bwMode="auto">
          <a:xfrm>
            <a:off x="4427402" y="1517614"/>
            <a:ext cx="3907541" cy="246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972" r="10727" b="9426"/>
          <a:stretch/>
        </p:blipFill>
        <p:spPr bwMode="auto">
          <a:xfrm>
            <a:off x="2453233" y="4064237"/>
            <a:ext cx="3414911" cy="260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339752" y="4064237"/>
            <a:ext cx="6048671" cy="2677131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339010" y="1484784"/>
            <a:ext cx="6049414" cy="2502088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300192" y="6224744"/>
            <a:ext cx="15536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/>
              <a:t>0.55</a:t>
            </a:r>
            <a:r>
              <a:rPr lang="en-US" sz="1200" b="1" dirty="0" smtClean="0"/>
              <a:t>Ag</a:t>
            </a:r>
            <a:r>
              <a:rPr lang="en-US" sz="1200" b="1" baseline="-25000" dirty="0" smtClean="0"/>
              <a:t>2</a:t>
            </a:r>
            <a:r>
              <a:rPr lang="en-US" sz="1200" b="1" dirty="0" smtClean="0"/>
              <a:t>O-</a:t>
            </a:r>
            <a:r>
              <a:rPr lang="ru-RU" sz="1200" b="1" dirty="0" smtClean="0"/>
              <a:t>0.45</a:t>
            </a:r>
            <a:r>
              <a:rPr lang="en-US" sz="1200" b="1" dirty="0" smtClean="0"/>
              <a:t>P</a:t>
            </a:r>
            <a:r>
              <a:rPr lang="en-US" sz="1200" b="1" baseline="-25000" dirty="0" smtClean="0"/>
              <a:t>2</a:t>
            </a:r>
            <a:r>
              <a:rPr lang="en-US" sz="1200" b="1" dirty="0" smtClean="0"/>
              <a:t>O</a:t>
            </a:r>
            <a:r>
              <a:rPr lang="en-US" sz="1200" b="1" baseline="-25000" dirty="0" smtClean="0"/>
              <a:t>5</a:t>
            </a:r>
            <a:endParaRPr lang="ru-RU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27584" y="6297845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As</a:t>
            </a:r>
            <a:r>
              <a:rPr lang="en-US" sz="1200" b="1" baseline="-25000" dirty="0" smtClean="0"/>
              <a:t>2</a:t>
            </a:r>
            <a:r>
              <a:rPr lang="en-US" sz="1200" b="1" dirty="0" smtClean="0"/>
              <a:t>S</a:t>
            </a:r>
            <a:r>
              <a:rPr lang="en-US" sz="1200" b="1" baseline="-25000" dirty="0" smtClean="0"/>
              <a:t>3</a:t>
            </a:r>
            <a:endParaRPr lang="ru-RU" sz="1200" b="1" baseline="-25000" dirty="0"/>
          </a:p>
        </p:txBody>
      </p:sp>
      <p:sp>
        <p:nvSpPr>
          <p:cNvPr id="17" name="TextBox 16"/>
          <p:cNvSpPr txBox="1"/>
          <p:nvPr/>
        </p:nvSpPr>
        <p:spPr>
          <a:xfrm>
            <a:off x="5868144" y="4149080"/>
            <a:ext cx="2344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Формирование </a:t>
            </a:r>
            <a:r>
              <a:rPr lang="ru-RU" sz="1200" dirty="0" err="1" smtClean="0">
                <a:solidFill>
                  <a:schemeClr val="bg1"/>
                </a:solidFill>
              </a:rPr>
              <a:t>наночастиц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 smtClean="0">
                <a:solidFill>
                  <a:schemeClr val="bg1"/>
                </a:solidFill>
              </a:rPr>
              <a:t>Ag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6644" y="2094909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Миграция </a:t>
            </a:r>
            <a:r>
              <a:rPr lang="en-US" sz="1200" dirty="0" smtClean="0">
                <a:solidFill>
                  <a:schemeClr val="bg1"/>
                </a:solidFill>
              </a:rPr>
              <a:t>Li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7647" y="1484784"/>
            <a:ext cx="2035175" cy="52565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243274" y="2094909"/>
            <a:ext cx="2021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Реорганизация структуры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AsS3/2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sym typeface="Symbol"/>
              </a:rPr>
              <a:t> </a:t>
            </a:r>
            <a:r>
              <a:rPr lang="en-US" sz="1200" dirty="0" smtClean="0">
                <a:solidFill>
                  <a:schemeClr val="bg1"/>
                </a:solidFill>
              </a:rPr>
              <a:t>As</a:t>
            </a:r>
            <a:r>
              <a:rPr lang="ru-RU" sz="1200" dirty="0" smtClean="0">
                <a:solidFill>
                  <a:schemeClr val="bg1"/>
                </a:solidFill>
              </a:rPr>
              <a:t>2</a:t>
            </a:r>
            <a:r>
              <a:rPr lang="en-US" sz="1200" dirty="0" smtClean="0">
                <a:solidFill>
                  <a:schemeClr val="bg1"/>
                </a:solidFill>
              </a:rPr>
              <a:t>S</a:t>
            </a:r>
            <a:r>
              <a:rPr lang="ru-RU" sz="1200" dirty="0" smtClean="0">
                <a:solidFill>
                  <a:schemeClr val="bg1"/>
                </a:solidFill>
              </a:rPr>
              <a:t>4</a:t>
            </a:r>
            <a:r>
              <a:rPr lang="en-US" sz="1200" dirty="0" smtClean="0">
                <a:solidFill>
                  <a:schemeClr val="bg1"/>
                </a:solidFill>
              </a:rPr>
              <a:t>/2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81239" y="6309320"/>
            <a:ext cx="54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ym typeface="Symbol"/>
              </a:rPr>
              <a:t>, </a:t>
            </a:r>
            <a:r>
              <a:rPr lang="ru-RU" sz="1200" dirty="0" err="1" smtClean="0">
                <a:sym typeface="Symbol"/>
              </a:rPr>
              <a:t>нм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4702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3000" dirty="0"/>
              <a:t>Лазерно-индуцированные химические </a:t>
            </a:r>
            <a:r>
              <a:rPr lang="ru-RU" altLang="ru-RU" sz="3000" dirty="0" smtClean="0"/>
              <a:t>реакции</a:t>
            </a:r>
            <a:r>
              <a:rPr lang="en-US" altLang="ru-RU" sz="3000" dirty="0" smtClean="0"/>
              <a:t> </a:t>
            </a:r>
            <a:r>
              <a:rPr lang="ru-RU" altLang="ru-RU" sz="3000" dirty="0" smtClean="0"/>
              <a:t>в жидкой фазе</a:t>
            </a:r>
            <a:endParaRPr lang="ru-RU" altLang="ru-RU" sz="3000" dirty="0"/>
          </a:p>
        </p:txBody>
      </p:sp>
      <p:sp>
        <p:nvSpPr>
          <p:cNvPr id="44035" name="Номер слайда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61F01EA-C19C-4B45-954E-104C42C89D21}" type="slidenum">
              <a:rPr lang="en-US" altLang="ru-RU" smtClean="0">
                <a:solidFill>
                  <a:srgbClr val="FFFFFF"/>
                </a:solidFill>
              </a:rPr>
              <a:pPr eaLnBrk="1" hangingPunct="1"/>
              <a:t>13</a:t>
            </a:fld>
            <a:endParaRPr lang="en-US" altLang="ru-RU" smtClean="0">
              <a:solidFill>
                <a:srgbClr val="FFFFFF"/>
              </a:solidFill>
            </a:endParaRPr>
          </a:p>
        </p:txBody>
      </p:sp>
      <p:sp>
        <p:nvSpPr>
          <p:cNvPr id="44037" name="Rectangle 4"/>
          <p:cNvSpPr>
            <a:spLocks noChangeArrowheads="1"/>
          </p:cNvSpPr>
          <p:nvPr/>
        </p:nvSpPr>
        <p:spPr bwMode="auto">
          <a:xfrm>
            <a:off x="728663" y="1917700"/>
            <a:ext cx="1306512" cy="4200525"/>
          </a:xfrm>
          <a:prstGeom prst="rect">
            <a:avLst/>
          </a:prstGeom>
          <a:solidFill>
            <a:schemeClr val="accent1">
              <a:alpha val="50195"/>
            </a:schemeClr>
          </a:solidFill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/>
              <a:t>  </a:t>
            </a:r>
            <a:endParaRPr lang="ru-RU" altLang="ru-RU"/>
          </a:p>
        </p:txBody>
      </p:sp>
      <p:sp>
        <p:nvSpPr>
          <p:cNvPr id="44038" name="Rectangle 5"/>
          <p:cNvSpPr>
            <a:spLocks noChangeArrowheads="1"/>
          </p:cNvSpPr>
          <p:nvPr/>
        </p:nvSpPr>
        <p:spPr bwMode="auto">
          <a:xfrm>
            <a:off x="725488" y="2989263"/>
            <a:ext cx="1306512" cy="3124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4039" name="AutoShape 6"/>
          <p:cNvSpPr>
            <a:spLocks noChangeArrowheads="1"/>
          </p:cNvSpPr>
          <p:nvPr/>
        </p:nvSpPr>
        <p:spPr bwMode="auto">
          <a:xfrm rot="5400000">
            <a:off x="447675" y="3929063"/>
            <a:ext cx="815975" cy="8604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4040" name="AutoShape 7"/>
          <p:cNvSpPr>
            <a:spLocks noChangeArrowheads="1"/>
          </p:cNvSpPr>
          <p:nvPr/>
        </p:nvSpPr>
        <p:spPr bwMode="auto">
          <a:xfrm rot="-5400000">
            <a:off x="1487488" y="3935413"/>
            <a:ext cx="815975" cy="860425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4041" name="Rectangle 8"/>
          <p:cNvSpPr>
            <a:spLocks noChangeArrowheads="1"/>
          </p:cNvSpPr>
          <p:nvPr/>
        </p:nvSpPr>
        <p:spPr bwMode="auto">
          <a:xfrm>
            <a:off x="141288" y="3949700"/>
            <a:ext cx="284162" cy="817563"/>
          </a:xfrm>
          <a:prstGeom prst="rect">
            <a:avLst/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4042" name="Oval 10"/>
          <p:cNvSpPr>
            <a:spLocks noChangeArrowheads="1"/>
          </p:cNvSpPr>
          <p:nvPr/>
        </p:nvSpPr>
        <p:spPr bwMode="auto">
          <a:xfrm>
            <a:off x="1247775" y="4295775"/>
            <a:ext cx="257175" cy="133350"/>
          </a:xfrm>
          <a:prstGeom prst="ellipse">
            <a:avLst/>
          </a:prstGeom>
          <a:solidFill>
            <a:srgbClr val="FF86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4043" name="Oval 24"/>
          <p:cNvSpPr>
            <a:spLocks noChangeArrowheads="1"/>
          </p:cNvSpPr>
          <p:nvPr/>
        </p:nvSpPr>
        <p:spPr bwMode="auto">
          <a:xfrm>
            <a:off x="377825" y="3876675"/>
            <a:ext cx="69850" cy="9715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73787" name="AutoShape 27"/>
          <p:cNvSpPr>
            <a:spLocks noChangeArrowheads="1"/>
          </p:cNvSpPr>
          <p:nvPr/>
        </p:nvSpPr>
        <p:spPr bwMode="auto">
          <a:xfrm>
            <a:off x="2473325" y="4581128"/>
            <a:ext cx="5895975" cy="143827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  <a:cs typeface="+mn-cs"/>
              </a:rPr>
              <a:t>Laser </a:t>
            </a:r>
            <a:r>
              <a:rPr lang="en-US" dirty="0" err="1">
                <a:solidFill>
                  <a:schemeClr val="tx2"/>
                </a:solidFill>
                <a:cs typeface="+mn-cs"/>
              </a:rPr>
              <a:t>diod</a:t>
            </a:r>
            <a:r>
              <a:rPr lang="en-US" dirty="0">
                <a:solidFill>
                  <a:schemeClr val="tx2"/>
                </a:solidFill>
                <a:cs typeface="+mn-cs"/>
              </a:rPr>
              <a:t> 	</a:t>
            </a:r>
            <a:r>
              <a:rPr lang="el-GR" dirty="0">
                <a:solidFill>
                  <a:schemeClr val="tx2"/>
                </a:solidFill>
                <a:cs typeface="+mn-cs"/>
              </a:rPr>
              <a:t>λ</a:t>
            </a:r>
            <a:r>
              <a:rPr lang="en-US" dirty="0">
                <a:solidFill>
                  <a:schemeClr val="tx2"/>
                </a:solidFill>
                <a:cs typeface="+mn-cs"/>
              </a:rPr>
              <a:t> = 9</a:t>
            </a:r>
            <a:r>
              <a:rPr lang="ru-RU" dirty="0">
                <a:solidFill>
                  <a:schemeClr val="tx2"/>
                </a:solidFill>
                <a:cs typeface="+mn-cs"/>
              </a:rPr>
              <a:t>76 </a:t>
            </a:r>
            <a:r>
              <a:rPr lang="en-US" dirty="0">
                <a:solidFill>
                  <a:schemeClr val="tx2"/>
                </a:solidFill>
                <a:cs typeface="+mn-cs"/>
              </a:rPr>
              <a:t>nm 	CW</a:t>
            </a:r>
          </a:p>
          <a:p>
            <a:pPr>
              <a:defRPr/>
            </a:pPr>
            <a:r>
              <a:rPr lang="en-US" dirty="0" err="1">
                <a:solidFill>
                  <a:schemeClr val="tx2"/>
                </a:solidFill>
                <a:cs typeface="+mn-cs"/>
              </a:rPr>
              <a:t>XeCl</a:t>
            </a:r>
            <a:r>
              <a:rPr lang="en-US" dirty="0">
                <a:solidFill>
                  <a:schemeClr val="tx2"/>
                </a:solidFill>
                <a:cs typeface="+mn-cs"/>
              </a:rPr>
              <a:t> laser 	</a:t>
            </a:r>
            <a:r>
              <a:rPr lang="el-GR" dirty="0">
                <a:solidFill>
                  <a:schemeClr val="tx2"/>
                </a:solidFill>
                <a:cs typeface="+mn-cs"/>
              </a:rPr>
              <a:t>λ</a:t>
            </a:r>
            <a:r>
              <a:rPr lang="en-US" dirty="0">
                <a:solidFill>
                  <a:schemeClr val="tx2"/>
                </a:solidFill>
                <a:cs typeface="+mn-cs"/>
              </a:rPr>
              <a:t> = 308 nm, 	</a:t>
            </a:r>
            <a:r>
              <a:rPr lang="en-US" dirty="0">
                <a:solidFill>
                  <a:schemeClr val="tx2"/>
                </a:solidFill>
                <a:cs typeface="+mn-cs"/>
                <a:sym typeface="Symbol" pitchFamily="18" charset="2"/>
              </a:rPr>
              <a:t></a:t>
            </a:r>
            <a:r>
              <a:rPr lang="en-US" dirty="0">
                <a:solidFill>
                  <a:schemeClr val="tx2"/>
                </a:solidFill>
                <a:cs typeface="+mn-cs"/>
              </a:rPr>
              <a:t> = 20·n</a:t>
            </a:r>
            <a:r>
              <a:rPr lang="ru-RU" dirty="0">
                <a:solidFill>
                  <a:schemeClr val="tx2"/>
                </a:solidFill>
                <a:cs typeface="+mn-cs"/>
              </a:rPr>
              <a:t>с</a:t>
            </a:r>
            <a:r>
              <a:rPr lang="en-US" dirty="0">
                <a:solidFill>
                  <a:schemeClr val="tx2"/>
                </a:solidFill>
                <a:cs typeface="+mn-cs"/>
              </a:rPr>
              <a:t>, f = 13 Hz</a:t>
            </a:r>
          </a:p>
          <a:p>
            <a:pPr>
              <a:defRPr/>
            </a:pPr>
            <a:r>
              <a:rPr lang="en-US" dirty="0" err="1">
                <a:solidFill>
                  <a:schemeClr val="tx2"/>
                </a:solidFill>
                <a:cs typeface="+mn-cs"/>
              </a:rPr>
              <a:t>YAG:Nd</a:t>
            </a:r>
            <a:r>
              <a:rPr lang="en-US" dirty="0">
                <a:solidFill>
                  <a:schemeClr val="tx2"/>
                </a:solidFill>
                <a:cs typeface="+mn-cs"/>
              </a:rPr>
              <a:t> laser 	</a:t>
            </a:r>
            <a:r>
              <a:rPr lang="el-GR" dirty="0">
                <a:solidFill>
                  <a:schemeClr val="tx2"/>
                </a:solidFill>
                <a:cs typeface="+mn-cs"/>
              </a:rPr>
              <a:t>λ</a:t>
            </a:r>
            <a:r>
              <a:rPr lang="en-US" dirty="0">
                <a:solidFill>
                  <a:schemeClr val="tx2"/>
                </a:solidFill>
                <a:cs typeface="+mn-cs"/>
              </a:rPr>
              <a:t> = </a:t>
            </a:r>
            <a:r>
              <a:rPr lang="ru-RU" dirty="0">
                <a:solidFill>
                  <a:schemeClr val="tx2"/>
                </a:solidFill>
                <a:cs typeface="+mn-cs"/>
              </a:rPr>
              <a:t>1064 </a:t>
            </a:r>
            <a:r>
              <a:rPr lang="en-US" dirty="0">
                <a:solidFill>
                  <a:schemeClr val="tx2"/>
                </a:solidFill>
                <a:cs typeface="+mn-cs"/>
              </a:rPr>
              <a:t>nm, 	</a:t>
            </a:r>
            <a:r>
              <a:rPr lang="en-US" dirty="0">
                <a:solidFill>
                  <a:schemeClr val="tx2"/>
                </a:solidFill>
                <a:cs typeface="+mn-cs"/>
                <a:sym typeface="Symbol" pitchFamily="18" charset="2"/>
              </a:rPr>
              <a:t></a:t>
            </a:r>
            <a:r>
              <a:rPr lang="en-US" dirty="0">
                <a:solidFill>
                  <a:schemeClr val="tx2"/>
                </a:solidFill>
                <a:cs typeface="+mn-cs"/>
              </a:rPr>
              <a:t> = </a:t>
            </a:r>
            <a:r>
              <a:rPr lang="ru-RU" dirty="0">
                <a:solidFill>
                  <a:schemeClr val="tx2"/>
                </a:solidFill>
                <a:cs typeface="+mn-cs"/>
              </a:rPr>
              <a:t>15</a:t>
            </a:r>
            <a:r>
              <a:rPr lang="en-US" dirty="0">
                <a:solidFill>
                  <a:schemeClr val="tx2"/>
                </a:solidFill>
                <a:cs typeface="+mn-cs"/>
              </a:rPr>
              <a:t>·n</a:t>
            </a:r>
            <a:r>
              <a:rPr lang="ru-RU" dirty="0">
                <a:solidFill>
                  <a:schemeClr val="tx2"/>
                </a:solidFill>
                <a:cs typeface="+mn-cs"/>
              </a:rPr>
              <a:t>с</a:t>
            </a:r>
            <a:r>
              <a:rPr lang="en-US" dirty="0">
                <a:solidFill>
                  <a:schemeClr val="tx2"/>
                </a:solidFill>
                <a:cs typeface="+mn-cs"/>
              </a:rPr>
              <a:t>, f</a:t>
            </a:r>
            <a:r>
              <a:rPr lang="ru-RU" dirty="0">
                <a:solidFill>
                  <a:schemeClr val="tx2"/>
                </a:solidFill>
                <a:cs typeface="+mn-cs"/>
              </a:rPr>
              <a:t> </a:t>
            </a:r>
            <a:r>
              <a:rPr lang="en-US" dirty="0">
                <a:solidFill>
                  <a:schemeClr val="tx2"/>
                </a:solidFill>
                <a:cs typeface="+mn-cs"/>
              </a:rPr>
              <a:t>= </a:t>
            </a:r>
            <a:r>
              <a:rPr lang="ru-RU" dirty="0">
                <a:solidFill>
                  <a:schemeClr val="tx2"/>
                </a:solidFill>
                <a:cs typeface="+mn-cs"/>
              </a:rPr>
              <a:t>50</a:t>
            </a:r>
            <a:r>
              <a:rPr lang="ru-RU" dirty="0">
                <a:cs typeface="+mn-cs"/>
              </a:rPr>
              <a:t> </a:t>
            </a:r>
            <a:r>
              <a:rPr lang="en-US" dirty="0">
                <a:solidFill>
                  <a:schemeClr val="tx2"/>
                </a:solidFill>
                <a:cs typeface="+mn-cs"/>
              </a:rPr>
              <a:t>Hz</a:t>
            </a:r>
          </a:p>
          <a:p>
            <a:pPr>
              <a:defRPr/>
            </a:pPr>
            <a:r>
              <a:rPr lang="en-US" dirty="0" err="1">
                <a:solidFill>
                  <a:schemeClr val="tx2"/>
                </a:solidFill>
                <a:cs typeface="+mn-cs"/>
              </a:rPr>
              <a:t>Ti:Sapphire</a:t>
            </a:r>
            <a:r>
              <a:rPr lang="en-US" dirty="0">
                <a:solidFill>
                  <a:schemeClr val="tx2"/>
                </a:solidFill>
                <a:cs typeface="+mn-cs"/>
              </a:rPr>
              <a:t> laser  </a:t>
            </a:r>
            <a:r>
              <a:rPr lang="el-GR" dirty="0">
                <a:solidFill>
                  <a:schemeClr val="tx2"/>
                </a:solidFill>
                <a:cs typeface="+mn-cs"/>
              </a:rPr>
              <a:t>λ</a:t>
            </a:r>
            <a:r>
              <a:rPr lang="en-US" dirty="0">
                <a:solidFill>
                  <a:schemeClr val="tx2"/>
                </a:solidFill>
                <a:cs typeface="+mn-cs"/>
              </a:rPr>
              <a:t> = 800</a:t>
            </a:r>
            <a:r>
              <a:rPr lang="ru-RU" dirty="0">
                <a:solidFill>
                  <a:schemeClr val="tx2"/>
                </a:solidFill>
                <a:cs typeface="+mn-cs"/>
              </a:rPr>
              <a:t> </a:t>
            </a:r>
            <a:r>
              <a:rPr lang="en-US" dirty="0">
                <a:solidFill>
                  <a:schemeClr val="tx2"/>
                </a:solidFill>
                <a:cs typeface="+mn-cs"/>
              </a:rPr>
              <a:t>nm, 	</a:t>
            </a:r>
            <a:r>
              <a:rPr lang="en-US" dirty="0">
                <a:solidFill>
                  <a:schemeClr val="tx2"/>
                </a:solidFill>
                <a:cs typeface="+mn-cs"/>
                <a:sym typeface="Symbol" pitchFamily="18" charset="2"/>
              </a:rPr>
              <a:t></a:t>
            </a:r>
            <a:r>
              <a:rPr lang="en-US" dirty="0">
                <a:solidFill>
                  <a:schemeClr val="tx2"/>
                </a:solidFill>
                <a:cs typeface="+mn-cs"/>
              </a:rPr>
              <a:t> = 50·f</a:t>
            </a:r>
            <a:r>
              <a:rPr lang="ru-RU" dirty="0">
                <a:solidFill>
                  <a:schemeClr val="tx2"/>
                </a:solidFill>
                <a:cs typeface="+mn-cs"/>
              </a:rPr>
              <a:t>с</a:t>
            </a:r>
            <a:r>
              <a:rPr lang="en-US" dirty="0">
                <a:solidFill>
                  <a:schemeClr val="tx2"/>
                </a:solidFill>
                <a:cs typeface="+mn-cs"/>
              </a:rPr>
              <a:t>, f</a:t>
            </a:r>
            <a:r>
              <a:rPr lang="ru-RU" dirty="0">
                <a:solidFill>
                  <a:schemeClr val="tx2"/>
                </a:solidFill>
                <a:cs typeface="+mn-cs"/>
              </a:rPr>
              <a:t> </a:t>
            </a:r>
            <a:r>
              <a:rPr lang="en-US" dirty="0">
                <a:solidFill>
                  <a:schemeClr val="tx2"/>
                </a:solidFill>
                <a:cs typeface="+mn-cs"/>
              </a:rPr>
              <a:t>= </a:t>
            </a:r>
            <a:r>
              <a:rPr lang="ru-RU" dirty="0">
                <a:solidFill>
                  <a:schemeClr val="tx2"/>
                </a:solidFill>
                <a:cs typeface="+mn-cs"/>
              </a:rPr>
              <a:t>50</a:t>
            </a:r>
            <a:r>
              <a:rPr lang="ru-RU" dirty="0">
                <a:cs typeface="+mn-cs"/>
              </a:rPr>
              <a:t> </a:t>
            </a:r>
            <a:r>
              <a:rPr lang="en-US" dirty="0">
                <a:solidFill>
                  <a:schemeClr val="tx2"/>
                </a:solidFill>
                <a:cs typeface="+mn-cs"/>
              </a:rPr>
              <a:t>Hz</a:t>
            </a:r>
            <a:r>
              <a:rPr lang="en-US" dirty="0">
                <a:cs typeface="+mn-cs"/>
              </a:rPr>
              <a:t> </a:t>
            </a:r>
            <a:endParaRPr lang="ru-RU" dirty="0">
              <a:cs typeface="+mn-cs"/>
            </a:endParaRPr>
          </a:p>
        </p:txBody>
      </p:sp>
      <p:sp>
        <p:nvSpPr>
          <p:cNvPr id="44046" name="Text Box 29"/>
          <p:cNvSpPr txBox="1">
            <a:spLocks noChangeArrowheads="1"/>
          </p:cNvSpPr>
          <p:nvPr/>
        </p:nvSpPr>
        <p:spPr bwMode="auto">
          <a:xfrm>
            <a:off x="2994025" y="27225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73791" name="AutoShape 31"/>
          <p:cNvSpPr>
            <a:spLocks noChangeArrowheads="1"/>
          </p:cNvSpPr>
          <p:nvPr/>
        </p:nvSpPr>
        <p:spPr bwMode="auto">
          <a:xfrm>
            <a:off x="2473325" y="1990725"/>
            <a:ext cx="5857875" cy="1438275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cs typeface="+mn-cs"/>
              </a:rPr>
              <a:t>Пространственно-временная локализация 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  <a:cs typeface="+mn-cs"/>
              </a:rPr>
              <a:t>химической реакции</a:t>
            </a:r>
          </a:p>
          <a:p>
            <a:pPr algn="ctr">
              <a:defRPr/>
            </a:pPr>
            <a:endParaRPr lang="ru-RU" dirty="0" smtClean="0">
              <a:solidFill>
                <a:schemeClr val="tx2"/>
              </a:solidFill>
              <a:cs typeface="+mn-cs"/>
            </a:endParaRPr>
          </a:p>
          <a:p>
            <a:pPr algn="ctr">
              <a:defRPr/>
            </a:pPr>
            <a:r>
              <a:rPr lang="ru-RU" dirty="0" smtClean="0">
                <a:solidFill>
                  <a:schemeClr val="tx2"/>
                </a:solidFill>
              </a:rPr>
              <a:t>Лазерный фокус – химический реактор</a:t>
            </a:r>
            <a:endParaRPr lang="ru-RU" dirty="0">
              <a:solidFill>
                <a:schemeClr val="tx2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19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sz="3000" dirty="0"/>
              <a:t>Лазерно-индуцированные химические реакции</a:t>
            </a:r>
            <a:r>
              <a:rPr lang="en-US" altLang="ru-RU" sz="3000" dirty="0"/>
              <a:t> </a:t>
            </a:r>
            <a:r>
              <a:rPr lang="ru-RU" altLang="ru-RU" sz="3000" dirty="0"/>
              <a:t>в жидкой фазе</a:t>
            </a:r>
            <a:endParaRPr lang="ru-RU" sz="3000" dirty="0"/>
          </a:p>
        </p:txBody>
      </p:sp>
      <p:pic>
        <p:nvPicPr>
          <p:cNvPr id="365572" name="xxx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2379353"/>
            <a:ext cx="6113487" cy="405192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5060" name="Номер слайда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E92A751-E2CA-4101-A953-0E1868AD5836}" type="slidenum">
              <a:rPr lang="en-US" altLang="ru-RU" smtClean="0">
                <a:solidFill>
                  <a:srgbClr val="FFFFFF"/>
                </a:solidFill>
              </a:rPr>
              <a:pPr eaLnBrk="1" hangingPunct="1"/>
              <a:t>14</a:t>
            </a:fld>
            <a:endParaRPr lang="en-US" altLang="ru-RU" smtClean="0">
              <a:solidFill>
                <a:srgbClr val="FFFFFF"/>
              </a:solidFill>
            </a:endParaRPr>
          </a:p>
        </p:txBody>
      </p:sp>
      <p:sp>
        <p:nvSpPr>
          <p:cNvPr id="45062" name="Rectangle 7"/>
          <p:cNvSpPr>
            <a:spLocks noChangeArrowheads="1"/>
          </p:cNvSpPr>
          <p:nvPr/>
        </p:nvSpPr>
        <p:spPr bwMode="auto">
          <a:xfrm>
            <a:off x="7596188" y="4366245"/>
            <a:ext cx="73025" cy="1428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5063" name="Text Box 8"/>
          <p:cNvSpPr txBox="1">
            <a:spLocks noChangeArrowheads="1"/>
          </p:cNvSpPr>
          <p:nvPr/>
        </p:nvSpPr>
        <p:spPr bwMode="auto">
          <a:xfrm rot="-5400000">
            <a:off x="7486961" y="4065022"/>
            <a:ext cx="10518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dirty="0"/>
              <a:t>125 </a:t>
            </a:r>
            <a:r>
              <a:rPr lang="ru-RU" altLang="ru-RU" dirty="0" smtClean="0"/>
              <a:t>мкм</a:t>
            </a:r>
            <a:endParaRPr lang="en-US" altLang="ru-RU" dirty="0">
              <a:sym typeface="Symbol" pitchFamily="18" charset="2"/>
            </a:endParaRPr>
          </a:p>
        </p:txBody>
      </p:sp>
      <p:sp>
        <p:nvSpPr>
          <p:cNvPr id="45064" name="Rectangle 9"/>
          <p:cNvSpPr>
            <a:spLocks noChangeArrowheads="1"/>
          </p:cNvSpPr>
          <p:nvPr/>
        </p:nvSpPr>
        <p:spPr bwMode="auto">
          <a:xfrm>
            <a:off x="4183063" y="6503988"/>
            <a:ext cx="865187" cy="71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5065" name="Text Box 10"/>
          <p:cNvSpPr txBox="1">
            <a:spLocks noChangeArrowheads="1"/>
          </p:cNvSpPr>
          <p:nvPr/>
        </p:nvSpPr>
        <p:spPr bwMode="auto">
          <a:xfrm>
            <a:off x="5230813" y="6402388"/>
            <a:ext cx="105189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dirty="0"/>
              <a:t>800 </a:t>
            </a:r>
            <a:r>
              <a:rPr lang="ru-RU" altLang="ru-RU" dirty="0" smtClean="0"/>
              <a:t>мкм</a:t>
            </a:r>
            <a:endParaRPr lang="en-US" altLang="ru-RU" dirty="0">
              <a:sym typeface="Symbol" pitchFamily="18" charset="2"/>
            </a:endParaRPr>
          </a:p>
        </p:txBody>
      </p:sp>
      <p:sp>
        <p:nvSpPr>
          <p:cNvPr id="45066" name="AutoShape 11"/>
          <p:cNvSpPr>
            <a:spLocks noChangeArrowheads="1"/>
          </p:cNvSpPr>
          <p:nvPr/>
        </p:nvSpPr>
        <p:spPr bwMode="auto">
          <a:xfrm>
            <a:off x="304800" y="3986833"/>
            <a:ext cx="860425" cy="522287"/>
          </a:xfrm>
          <a:prstGeom prst="rightArrow">
            <a:avLst>
              <a:gd name="adj1" fmla="val 50148"/>
              <a:gd name="adj2" fmla="val 577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45067" name="Text Box 12"/>
          <p:cNvSpPr txBox="1">
            <a:spLocks noChangeArrowheads="1"/>
          </p:cNvSpPr>
          <p:nvPr/>
        </p:nvSpPr>
        <p:spPr bwMode="auto">
          <a:xfrm>
            <a:off x="179512" y="3363714"/>
            <a:ext cx="11794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1600" dirty="0" smtClean="0"/>
              <a:t>Лазерное</a:t>
            </a:r>
          </a:p>
          <a:p>
            <a:pPr eaLnBrk="1" hangingPunct="1"/>
            <a:r>
              <a:rPr lang="ru-RU" altLang="ru-RU" sz="1600" dirty="0" smtClean="0"/>
              <a:t>излучение</a:t>
            </a:r>
            <a:endParaRPr lang="ru-RU" altLang="ru-RU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403648" y="1497558"/>
            <a:ext cx="6120680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!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Исходное вещество в ионизированном состоянии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! Крайне неравновесные условия: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высокие Т, Р; короткое время воздействия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22131080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557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Дальнейшие исследования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7620000" cy="4800600"/>
          </a:xfrm>
        </p:spPr>
        <p:txBody>
          <a:bodyPr/>
          <a:lstStyle/>
          <a:p>
            <a:r>
              <a:rPr lang="ru-RU" sz="2000" dirty="0"/>
              <a:t>Механизм лазерно-индуцированной трансформации </a:t>
            </a:r>
            <a:r>
              <a:rPr lang="ru-RU" sz="2000" dirty="0" smtClean="0"/>
              <a:t>металлоорганических </a:t>
            </a:r>
            <a:r>
              <a:rPr lang="ru-RU" sz="2000" dirty="0"/>
              <a:t>комплексов </a:t>
            </a:r>
            <a:r>
              <a:rPr lang="ru-RU" sz="2000" dirty="0" smtClean="0"/>
              <a:t> и формирования гибридных </a:t>
            </a:r>
            <a:r>
              <a:rPr lang="ru-RU" sz="2000" dirty="0"/>
              <a:t>С-</a:t>
            </a:r>
            <a:r>
              <a:rPr lang="en-US" sz="2000" dirty="0"/>
              <a:t>Au-Ag </a:t>
            </a:r>
            <a:r>
              <a:rPr lang="ru-RU" sz="2000" dirty="0" err="1" smtClean="0"/>
              <a:t>наноструктур</a:t>
            </a:r>
            <a:r>
              <a:rPr lang="ru-RU" sz="2000" dirty="0" smtClean="0"/>
              <a:t> </a:t>
            </a:r>
            <a:endParaRPr lang="en-US" sz="2000" dirty="0"/>
          </a:p>
          <a:p>
            <a:r>
              <a:rPr lang="ru-RU" sz="2000" dirty="0"/>
              <a:t>Исследование механизмов проводимости/фотопроводимости </a:t>
            </a:r>
            <a:r>
              <a:rPr lang="ru-RU" sz="2000" dirty="0" smtClean="0"/>
              <a:t>  С-</a:t>
            </a:r>
            <a:r>
              <a:rPr lang="en-US" sz="2000" dirty="0"/>
              <a:t>Au-Ag </a:t>
            </a:r>
            <a:r>
              <a:rPr lang="ru-RU" sz="2000" dirty="0" err="1"/>
              <a:t>наноструктур</a:t>
            </a:r>
            <a:endParaRPr lang="ru-RU" sz="2000" dirty="0"/>
          </a:p>
          <a:p>
            <a:r>
              <a:rPr lang="ru-RU" sz="2000" dirty="0" smtClean="0"/>
              <a:t>Исследование </a:t>
            </a:r>
            <a:r>
              <a:rPr lang="ru-RU" sz="2000" dirty="0"/>
              <a:t>каталитических свойств С-</a:t>
            </a:r>
            <a:r>
              <a:rPr lang="en-US" sz="2000" dirty="0"/>
              <a:t>Au-Ag </a:t>
            </a:r>
            <a:r>
              <a:rPr lang="ru-RU" sz="2000" dirty="0" err="1"/>
              <a:t>наноструктур</a:t>
            </a:r>
            <a:r>
              <a:rPr lang="ru-RU" sz="2000" dirty="0"/>
              <a:t> </a:t>
            </a:r>
          </a:p>
          <a:p>
            <a:r>
              <a:rPr lang="ru-RU" sz="2000" dirty="0" smtClean="0"/>
              <a:t>Создание и исследование устройств </a:t>
            </a:r>
            <a:r>
              <a:rPr lang="ru-RU" sz="2000" dirty="0" err="1" smtClean="0"/>
              <a:t>нанофотоники</a:t>
            </a:r>
            <a:r>
              <a:rPr lang="ru-RU" sz="2000" dirty="0" smtClean="0"/>
              <a:t> с использованием С-</a:t>
            </a:r>
            <a:r>
              <a:rPr lang="en-US" sz="2000" dirty="0" smtClean="0"/>
              <a:t>Au-Ag </a:t>
            </a:r>
            <a:r>
              <a:rPr lang="ru-RU" sz="2000" dirty="0" err="1" smtClean="0"/>
              <a:t>наноструктур</a:t>
            </a:r>
            <a:endParaRPr lang="ru-RU" sz="2000" dirty="0" smtClean="0"/>
          </a:p>
          <a:p>
            <a:r>
              <a:rPr lang="ru-RU" sz="2000" dirty="0" smtClean="0"/>
              <a:t>Исследование процессов лазерно-индуцированной миграции ионов и </a:t>
            </a:r>
            <a:r>
              <a:rPr lang="ru-RU" sz="2000" dirty="0" err="1" smtClean="0"/>
              <a:t>окислительно</a:t>
            </a:r>
            <a:r>
              <a:rPr lang="ru-RU" sz="2000" dirty="0" smtClean="0"/>
              <a:t>-восстановительных процессов в </a:t>
            </a:r>
            <a:r>
              <a:rPr lang="ru-RU" sz="2000" dirty="0"/>
              <a:t>стеклах для случая </a:t>
            </a:r>
            <a:r>
              <a:rPr lang="ru-RU" sz="2000" dirty="0" smtClean="0"/>
              <a:t>неравновесной </a:t>
            </a:r>
            <a:r>
              <a:rPr lang="ru-RU" sz="2000" dirty="0" smtClean="0"/>
              <a:t>ситуации</a:t>
            </a:r>
          </a:p>
          <a:p>
            <a:r>
              <a:rPr lang="ru-RU" sz="2000" dirty="0" smtClean="0"/>
              <a:t>Создание высококонтрастных фазовых элементов </a:t>
            </a:r>
          </a:p>
          <a:p>
            <a:r>
              <a:rPr lang="ru-RU" sz="2000" dirty="0" smtClean="0"/>
              <a:t>Оптимизация условий для направленного лазерного синтеза </a:t>
            </a:r>
            <a:r>
              <a:rPr lang="ru-RU" sz="2000" dirty="0" err="1" smtClean="0"/>
              <a:t>наночастиц</a:t>
            </a:r>
            <a:r>
              <a:rPr lang="ru-RU" sz="2000" dirty="0" smtClean="0"/>
              <a:t> в различных системах </a:t>
            </a:r>
            <a:endParaRPr lang="ru-RU" sz="2000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24C522-F207-42E9-B419-AEECFCEA9F72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98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400" dirty="0"/>
              <a:t>Прямой лазерный синтез</a:t>
            </a:r>
          </a:p>
        </p:txBody>
      </p:sp>
      <p:sp>
        <p:nvSpPr>
          <p:cNvPr id="47107" name="Номер слайда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6F2B53-693C-4EE4-8D40-9060052F0110}" type="slidenum">
              <a:rPr lang="en-US" altLang="ru-RU" smtClean="0">
                <a:solidFill>
                  <a:srgbClr val="FFFFFF"/>
                </a:solidFill>
              </a:rPr>
              <a:pPr eaLnBrk="1" hangingPunct="1"/>
              <a:t>16</a:t>
            </a:fld>
            <a:endParaRPr lang="en-US" altLang="ru-RU" smtClean="0">
              <a:solidFill>
                <a:srgbClr val="FFFFFF"/>
              </a:solidFill>
            </a:endParaRPr>
          </a:p>
        </p:txBody>
      </p:sp>
      <p:pic>
        <p:nvPicPr>
          <p:cNvPr id="47109" name="Picture 3" descr="Нитрат и продукты - копия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0375"/>
            <a:ext cx="8408988" cy="30543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4"/>
          <p:cNvSpPr txBox="1">
            <a:spLocks noChangeArrowheads="1"/>
          </p:cNvSpPr>
          <p:nvPr/>
        </p:nvSpPr>
        <p:spPr bwMode="auto">
          <a:xfrm>
            <a:off x="539750" y="4797425"/>
            <a:ext cx="6480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ru-RU"/>
          </a:p>
        </p:txBody>
      </p:sp>
      <p:sp>
        <p:nvSpPr>
          <p:cNvPr id="47111" name="Line 5"/>
          <p:cNvSpPr>
            <a:spLocks noChangeShapeType="1"/>
          </p:cNvSpPr>
          <p:nvPr/>
        </p:nvSpPr>
        <p:spPr bwMode="auto">
          <a:xfrm>
            <a:off x="330200" y="5310188"/>
            <a:ext cx="10080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7112" name="Text Box 6"/>
          <p:cNvSpPr txBox="1">
            <a:spLocks noChangeArrowheads="1"/>
          </p:cNvSpPr>
          <p:nvPr/>
        </p:nvSpPr>
        <p:spPr bwMode="auto">
          <a:xfrm>
            <a:off x="1439863" y="4937125"/>
            <a:ext cx="2735262" cy="8540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>
                <a:solidFill>
                  <a:schemeClr val="tx2"/>
                </a:solidFill>
              </a:rPr>
              <a:t>centrifugation 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2000">
                <a:solidFill>
                  <a:schemeClr val="tx2"/>
                </a:solidFill>
              </a:rPr>
              <a:t>5 </a:t>
            </a:r>
            <a:r>
              <a:rPr lang="en-US" altLang="ru-RU" sz="2000">
                <a:solidFill>
                  <a:schemeClr val="tx2"/>
                </a:solidFill>
              </a:rPr>
              <a:t>min</a:t>
            </a:r>
            <a:r>
              <a:rPr lang="ru-RU" altLang="ru-RU" sz="2000">
                <a:solidFill>
                  <a:schemeClr val="tx2"/>
                </a:solidFill>
              </a:rPr>
              <a:t>, 5000 </a:t>
            </a:r>
            <a:r>
              <a:rPr lang="en-US" altLang="ru-RU" sz="2000">
                <a:solidFill>
                  <a:schemeClr val="tx2"/>
                </a:solidFill>
              </a:rPr>
              <a:t>rot</a:t>
            </a:r>
            <a:r>
              <a:rPr lang="ru-RU" altLang="ru-RU" sz="2000">
                <a:solidFill>
                  <a:schemeClr val="tx2"/>
                </a:solidFill>
              </a:rPr>
              <a:t>/</a:t>
            </a:r>
            <a:r>
              <a:rPr lang="en-US" altLang="ru-RU" sz="2000">
                <a:solidFill>
                  <a:schemeClr val="tx2"/>
                </a:solidFill>
              </a:rPr>
              <a:t>min</a:t>
            </a:r>
            <a:endParaRPr lang="ru-RU" altLang="ru-RU" sz="2000">
              <a:solidFill>
                <a:schemeClr val="tx2"/>
              </a:solidFill>
            </a:endParaRPr>
          </a:p>
        </p:txBody>
      </p:sp>
      <p:sp>
        <p:nvSpPr>
          <p:cNvPr id="47113" name="Line 7"/>
          <p:cNvSpPr>
            <a:spLocks noChangeShapeType="1"/>
          </p:cNvSpPr>
          <p:nvPr/>
        </p:nvSpPr>
        <p:spPr bwMode="auto">
          <a:xfrm>
            <a:off x="4389438" y="5300663"/>
            <a:ext cx="10080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7114" name="Text Box 8"/>
          <p:cNvSpPr txBox="1">
            <a:spLocks noChangeArrowheads="1"/>
          </p:cNvSpPr>
          <p:nvPr/>
        </p:nvSpPr>
        <p:spPr bwMode="auto">
          <a:xfrm>
            <a:off x="5529263" y="4924425"/>
            <a:ext cx="2735262" cy="8540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ru-RU" sz="2000">
                <a:solidFill>
                  <a:schemeClr val="tx2"/>
                </a:solidFill>
              </a:rPr>
              <a:t>drying</a:t>
            </a:r>
            <a:r>
              <a:rPr lang="ru-RU" altLang="ru-RU" sz="2000">
                <a:solidFill>
                  <a:schemeClr val="tx2"/>
                </a:solidFill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ru-RU" sz="2000">
                <a:solidFill>
                  <a:schemeClr val="tx2"/>
                </a:solidFill>
              </a:rPr>
              <a:t>T = </a:t>
            </a:r>
            <a:r>
              <a:rPr lang="ru-RU" altLang="ru-RU" sz="2000">
                <a:solidFill>
                  <a:schemeClr val="tx2"/>
                </a:solidFill>
              </a:rPr>
              <a:t> 60 </a:t>
            </a:r>
            <a:r>
              <a:rPr lang="ru-RU" altLang="ru-RU" sz="2000" baseline="30000">
                <a:solidFill>
                  <a:schemeClr val="tx2"/>
                </a:solidFill>
              </a:rPr>
              <a:t>0</a:t>
            </a:r>
            <a:r>
              <a:rPr lang="ru-RU" altLang="ru-RU" sz="2000">
                <a:solidFill>
                  <a:schemeClr val="tx2"/>
                </a:solidFill>
              </a:rPr>
              <a:t>С, </a:t>
            </a:r>
            <a:r>
              <a:rPr lang="en-US" altLang="ru-RU" sz="2000">
                <a:solidFill>
                  <a:schemeClr val="tx2"/>
                </a:solidFill>
              </a:rPr>
              <a:t>t = </a:t>
            </a:r>
            <a:r>
              <a:rPr lang="ru-RU" altLang="ru-RU" sz="2000">
                <a:solidFill>
                  <a:schemeClr val="tx2"/>
                </a:solidFill>
              </a:rPr>
              <a:t>10 </a:t>
            </a:r>
            <a:r>
              <a:rPr lang="en-US" altLang="ru-RU" sz="2000">
                <a:solidFill>
                  <a:schemeClr val="tx2"/>
                </a:solidFill>
              </a:rPr>
              <a:t>min</a:t>
            </a:r>
            <a:endParaRPr lang="ru-RU" altLang="ru-RU" sz="2000">
              <a:solidFill>
                <a:schemeClr val="tx2"/>
              </a:solidFill>
            </a:endParaRPr>
          </a:p>
        </p:txBody>
      </p:sp>
      <p:sp>
        <p:nvSpPr>
          <p:cNvPr id="47115" name="Rectangle 10"/>
          <p:cNvSpPr>
            <a:spLocks noChangeArrowheads="1"/>
          </p:cNvSpPr>
          <p:nvPr/>
        </p:nvSpPr>
        <p:spPr bwMode="auto">
          <a:xfrm>
            <a:off x="0" y="3702050"/>
            <a:ext cx="8497888" cy="11207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ru-RU" dirty="0">
                <a:solidFill>
                  <a:srgbClr val="FF3300"/>
                </a:solidFill>
              </a:rPr>
              <a:t>        </a:t>
            </a:r>
            <a:r>
              <a:rPr lang="en-US" altLang="ru-RU" dirty="0">
                <a:solidFill>
                  <a:schemeClr val="tx2"/>
                </a:solidFill>
              </a:rPr>
              <a:t>Fe(NO</a:t>
            </a:r>
            <a:r>
              <a:rPr lang="en-US" altLang="ru-RU" baseline="-25000" dirty="0">
                <a:solidFill>
                  <a:schemeClr val="tx2"/>
                </a:solidFill>
              </a:rPr>
              <a:t>3</a:t>
            </a:r>
            <a:r>
              <a:rPr lang="en-US" altLang="ru-RU" dirty="0">
                <a:solidFill>
                  <a:schemeClr val="tx2"/>
                </a:solidFill>
              </a:rPr>
              <a:t>)</a:t>
            </a:r>
            <a:r>
              <a:rPr lang="en-US" altLang="ru-RU" baseline="-25000" dirty="0">
                <a:solidFill>
                  <a:schemeClr val="tx2"/>
                </a:solidFill>
              </a:rPr>
              <a:t>2</a:t>
            </a:r>
            <a:r>
              <a:rPr lang="en-US" altLang="ru-RU" dirty="0">
                <a:solidFill>
                  <a:schemeClr val="tx2"/>
                </a:solidFill>
              </a:rPr>
              <a:t>         heating                  </a:t>
            </a:r>
            <a:r>
              <a:rPr lang="en-US" altLang="ru-RU" dirty="0" err="1">
                <a:solidFill>
                  <a:schemeClr val="tx2"/>
                </a:solidFill>
              </a:rPr>
              <a:t>YAG:Nd</a:t>
            </a:r>
            <a:r>
              <a:rPr lang="en-US" altLang="ru-RU" dirty="0">
                <a:solidFill>
                  <a:schemeClr val="tx2"/>
                </a:solidFill>
              </a:rPr>
              <a:t> laser    </a:t>
            </a:r>
            <a:r>
              <a:rPr lang="en-US" altLang="ru-RU" dirty="0" err="1">
                <a:solidFill>
                  <a:schemeClr val="tx2"/>
                </a:solidFill>
              </a:rPr>
              <a:t>eximer</a:t>
            </a:r>
            <a:r>
              <a:rPr lang="en-US" altLang="ru-RU" dirty="0">
                <a:solidFill>
                  <a:schemeClr val="tx2"/>
                </a:solidFill>
              </a:rPr>
              <a:t> laser     CW laser</a:t>
            </a:r>
            <a:endParaRPr lang="ru-RU" altLang="ru-RU" dirty="0">
              <a:solidFill>
                <a:schemeClr val="tx2"/>
              </a:solidFill>
            </a:endParaRPr>
          </a:p>
        </p:txBody>
      </p:sp>
      <p:sp>
        <p:nvSpPr>
          <p:cNvPr id="47116" name="TextBox 3"/>
          <p:cNvSpPr txBox="1">
            <a:spLocks noChangeArrowheads="1"/>
          </p:cNvSpPr>
          <p:nvPr/>
        </p:nvSpPr>
        <p:spPr bwMode="auto">
          <a:xfrm>
            <a:off x="-11113" y="6092825"/>
            <a:ext cx="8509001" cy="7699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ru-RU" sz="2200">
                <a:solidFill>
                  <a:schemeClr val="bg1"/>
                </a:solidFill>
              </a:rPr>
              <a:t>Variation of laser parameters – change of NPs size and composition</a:t>
            </a:r>
            <a:endParaRPr lang="ru-RU" altLang="ru-RU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8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Дальнейшие исследования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700808"/>
            <a:ext cx="76328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задачи проекта входит исследование миграционных процессов в твердых стеклах, приводящих к появлению под воздействием лазерного излучения локального градиента химического состава и структуры, и, как результат, к значительному изменению физико-химических свойств, а также в определенных случаях к формированию </a:t>
            </a:r>
            <a:r>
              <a:rPr lang="ru-RU" dirty="0" err="1"/>
              <a:t>наноструктурированных</a:t>
            </a:r>
            <a:r>
              <a:rPr lang="ru-RU" dirty="0"/>
              <a:t> фаз, обладающих </a:t>
            </a:r>
            <a:r>
              <a:rPr lang="ru-RU" dirty="0" err="1"/>
              <a:t>плазмонным</a:t>
            </a:r>
            <a:r>
              <a:rPr lang="ru-RU" dirty="0"/>
              <a:t> резонансом. </a:t>
            </a:r>
            <a:endParaRPr lang="ru-RU" dirty="0" smtClean="0"/>
          </a:p>
          <a:p>
            <a:r>
              <a:rPr lang="ru-RU" dirty="0"/>
              <a:t>показывают, что в локальной области лазерного воздействия могут достигаться температуры порядка 10</a:t>
            </a:r>
            <a:r>
              <a:rPr lang="ru-RU" baseline="30000" dirty="0"/>
              <a:t>3</a:t>
            </a:r>
            <a:r>
              <a:rPr lang="ru-RU" dirty="0"/>
              <a:t> – 10</a:t>
            </a:r>
            <a:r>
              <a:rPr lang="ru-RU" baseline="30000" dirty="0"/>
              <a:t>4</a:t>
            </a:r>
            <a:r>
              <a:rPr lang="ru-RU" dirty="0"/>
              <a:t>К, затем происходит остывание системы со скоростями порядка 10</a:t>
            </a:r>
            <a:r>
              <a:rPr lang="ru-RU" baseline="30000" dirty="0"/>
              <a:t>5</a:t>
            </a:r>
            <a:r>
              <a:rPr lang="ru-RU" dirty="0"/>
              <a:t> – 10</a:t>
            </a:r>
            <a:r>
              <a:rPr lang="ru-RU" baseline="30000" dirty="0"/>
              <a:t>6</a:t>
            </a:r>
            <a:r>
              <a:rPr lang="ru-RU" dirty="0"/>
              <a:t> </a:t>
            </a:r>
            <a:r>
              <a:rPr lang="ru-RU" baseline="30000" dirty="0"/>
              <a:t>0</a:t>
            </a:r>
            <a:r>
              <a:rPr lang="ru-RU" dirty="0"/>
              <a:t>С/сек. В связи с этим становится понятной некорректность использования в данном случае классических представлений о миграции ионов, разработанных для случая систем, находящихся в состоянии термодинамического равновесия и актуальность развития теории миграции для случая </a:t>
            </a:r>
            <a:r>
              <a:rPr lang="ru-RU" dirty="0" err="1"/>
              <a:t>термодинамически</a:t>
            </a:r>
            <a:r>
              <a:rPr lang="ru-RU" dirty="0"/>
              <a:t> неравновесной ситуации.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DDE6AD-CE9B-42DE-AC06-A1D5335C67F6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12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85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mtClean="0"/>
              <a:t>Лазерно-индуцированное осаждение металла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579563"/>
            <a:ext cx="2879725" cy="24257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4076700"/>
            <a:ext cx="1935162" cy="266541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039" name="Рисунок 15" descr="image029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7766" y="1556569"/>
            <a:ext cx="31686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0" name="Text Box 7"/>
          <p:cNvSpPr txBox="1">
            <a:spLocks noChangeArrowheads="1"/>
          </p:cNvSpPr>
          <p:nvPr/>
        </p:nvSpPr>
        <p:spPr bwMode="auto">
          <a:xfrm>
            <a:off x="6282531" y="2977079"/>
            <a:ext cx="10358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dirty="0">
                <a:solidFill>
                  <a:schemeClr val="bg1"/>
                </a:solidFill>
                <a:latin typeface="Calibri" pitchFamily="34" charset="0"/>
              </a:rPr>
              <a:t>D=</a:t>
            </a:r>
            <a:r>
              <a:rPr lang="ru-RU" altLang="ru-RU" dirty="0">
                <a:solidFill>
                  <a:schemeClr val="bg1"/>
                </a:solidFill>
                <a:latin typeface="Calibri" pitchFamily="34" charset="0"/>
              </a:rPr>
              <a:t>5</a:t>
            </a:r>
            <a:r>
              <a:rPr lang="en-US" altLang="ru-RU" dirty="0">
                <a:solidFill>
                  <a:schemeClr val="bg1"/>
                </a:solidFill>
                <a:latin typeface="Calibri" pitchFamily="34" charset="0"/>
              </a:rPr>
              <a:t>0 nm</a:t>
            </a:r>
            <a:endParaRPr lang="ru-RU" alt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41" name="Text Box 8"/>
          <p:cNvSpPr txBox="1">
            <a:spLocks noChangeArrowheads="1"/>
          </p:cNvSpPr>
          <p:nvPr/>
        </p:nvSpPr>
        <p:spPr bwMode="auto">
          <a:xfrm>
            <a:off x="2339975" y="1700213"/>
            <a:ext cx="4299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b="1" dirty="0">
                <a:solidFill>
                  <a:schemeClr val="bg1"/>
                </a:solidFill>
                <a:latin typeface="Calibri" pitchFamily="34" charset="0"/>
              </a:rPr>
              <a:t>Cu</a:t>
            </a:r>
            <a:endParaRPr lang="ru-RU" alt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42" name="Text Box 9"/>
          <p:cNvSpPr txBox="1">
            <a:spLocks noChangeArrowheads="1"/>
          </p:cNvSpPr>
          <p:nvPr/>
        </p:nvSpPr>
        <p:spPr bwMode="auto">
          <a:xfrm>
            <a:off x="250825" y="4149725"/>
            <a:ext cx="4299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b="1" dirty="0">
                <a:solidFill>
                  <a:schemeClr val="bg1"/>
                </a:solidFill>
                <a:latin typeface="Calibri" pitchFamily="34" charset="0"/>
              </a:rPr>
              <a:t>Cu</a:t>
            </a:r>
            <a:endParaRPr lang="ru-RU" alt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43" name="Text Box 10"/>
          <p:cNvSpPr txBox="1">
            <a:spLocks noChangeArrowheads="1"/>
          </p:cNvSpPr>
          <p:nvPr/>
        </p:nvSpPr>
        <p:spPr bwMode="auto">
          <a:xfrm>
            <a:off x="5940152" y="2977079"/>
            <a:ext cx="447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b="1" dirty="0">
                <a:solidFill>
                  <a:schemeClr val="bg1"/>
                </a:solidFill>
                <a:latin typeface="Calibri" pitchFamily="34" charset="0"/>
              </a:rPr>
              <a:t>Au</a:t>
            </a:r>
            <a:endParaRPr lang="ru-RU" alt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1035" name="Object 11"/>
          <p:cNvGraphicFramePr>
            <a:graphicFrameLocks noGrp="1" noChangeAspect="1"/>
          </p:cNvGraphicFramePr>
          <p:nvPr>
            <p:ph idx="1"/>
          </p:nvPr>
        </p:nvGraphicFramePr>
        <p:xfrm>
          <a:off x="3132138" y="1557338"/>
          <a:ext cx="2663825" cy="180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1" name="PHOTO-PAINT" r:id="rId7" imgW="1790476" imgH="1180952" progId="CorelPHOTOPAINT.Image.13">
                  <p:embed/>
                </p:oleObj>
              </mc:Choice>
              <mc:Fallback>
                <p:oleObj name="PHOTO-PAINT" r:id="rId7" imgW="1790476" imgH="1180952" progId="CorelPHOTOPAINT.Image.1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1557338"/>
                        <a:ext cx="2663825" cy="180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4" name="Text Box 15"/>
          <p:cNvSpPr txBox="1">
            <a:spLocks noChangeArrowheads="1"/>
          </p:cNvSpPr>
          <p:nvPr/>
        </p:nvSpPr>
        <p:spPr bwMode="auto">
          <a:xfrm>
            <a:off x="3193091" y="2607747"/>
            <a:ext cx="7040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b="1" dirty="0">
                <a:solidFill>
                  <a:schemeClr val="bg1"/>
                </a:solidFill>
                <a:latin typeface="Calibri" pitchFamily="34" charset="0"/>
              </a:rPr>
              <a:t>Cu-Cr</a:t>
            </a:r>
            <a:endParaRPr lang="ru-RU" alt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45" name="Picture 1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932040" y="4221088"/>
            <a:ext cx="3362475" cy="25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6" name="Text Box 17"/>
          <p:cNvSpPr txBox="1">
            <a:spLocks noChangeArrowheads="1"/>
          </p:cNvSpPr>
          <p:nvPr/>
        </p:nvSpPr>
        <p:spPr bwMode="auto">
          <a:xfrm>
            <a:off x="7280395" y="4357688"/>
            <a:ext cx="7633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b="1" dirty="0">
                <a:solidFill>
                  <a:schemeClr val="bg1"/>
                </a:solidFill>
                <a:latin typeface="Calibri" pitchFamily="34" charset="0"/>
              </a:rPr>
              <a:t>Au-Cu</a:t>
            </a:r>
            <a:endParaRPr lang="ru-RU" alt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47" name="Picture 18" descr="Fig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95736" y="3429000"/>
            <a:ext cx="2698750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" name="Text Box 19"/>
          <p:cNvSpPr txBox="1">
            <a:spLocks noChangeArrowheads="1"/>
          </p:cNvSpPr>
          <p:nvPr/>
        </p:nvSpPr>
        <p:spPr bwMode="auto">
          <a:xfrm>
            <a:off x="3022823" y="3500438"/>
            <a:ext cx="81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>
                <a:latin typeface="Calibri" pitchFamily="34" charset="0"/>
              </a:rPr>
              <a:t>Au-Ag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842972" y="3433964"/>
            <a:ext cx="7665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b="1" dirty="0" smtClean="0">
                <a:solidFill>
                  <a:schemeClr val="bg1"/>
                </a:solidFill>
                <a:latin typeface="Calibri" pitchFamily="34" charset="0"/>
              </a:rPr>
              <a:t>Au-Ag</a:t>
            </a:r>
            <a:endParaRPr lang="ru-RU" alt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24C522-F207-42E9-B419-AEECFCEA9F72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796136" y="1590840"/>
            <a:ext cx="2100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dirty="0" err="1">
                <a:solidFill>
                  <a:schemeClr val="bg1"/>
                </a:solidFill>
              </a:rPr>
              <a:t>Ph</a:t>
            </a:r>
            <a:r>
              <a:rPr lang="fi-FI" altLang="ru-RU" baseline="-25000" dirty="0">
                <a:solidFill>
                  <a:schemeClr val="bg1"/>
                </a:solidFill>
              </a:rPr>
              <a:t>3</a:t>
            </a:r>
            <a:r>
              <a:rPr lang="en-US" altLang="ru-RU" dirty="0">
                <a:solidFill>
                  <a:schemeClr val="bg1"/>
                </a:solidFill>
              </a:rPr>
              <a:t>P</a:t>
            </a:r>
            <a:r>
              <a:rPr lang="fi-FI" altLang="ru-RU" dirty="0">
                <a:solidFill>
                  <a:schemeClr val="bg1"/>
                </a:solidFill>
              </a:rPr>
              <a:t>- </a:t>
            </a:r>
            <a:r>
              <a:rPr lang="en-US" altLang="ru-RU" dirty="0">
                <a:solidFill>
                  <a:schemeClr val="bg1"/>
                </a:solidFill>
              </a:rPr>
              <a:t>Au</a:t>
            </a:r>
            <a:r>
              <a:rPr lang="fi-FI" altLang="ru-RU" dirty="0">
                <a:solidFill>
                  <a:schemeClr val="bg1"/>
                </a:solidFill>
              </a:rPr>
              <a:t> -</a:t>
            </a:r>
            <a:r>
              <a:rPr lang="en-US" altLang="ru-RU" dirty="0">
                <a:solidFill>
                  <a:schemeClr val="bg1"/>
                </a:solidFill>
              </a:rPr>
              <a:t>CΞC</a:t>
            </a:r>
            <a:r>
              <a:rPr lang="fi-FI" altLang="ru-RU" dirty="0">
                <a:solidFill>
                  <a:schemeClr val="bg1"/>
                </a:solidFill>
              </a:rPr>
              <a:t>-</a:t>
            </a:r>
            <a:r>
              <a:rPr lang="en-US" altLang="ru-RU" dirty="0" err="1">
                <a:solidFill>
                  <a:schemeClr val="bg1"/>
                </a:solidFill>
              </a:rPr>
              <a:t>Ph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270A50-29A8-461D-BE80-F8D3658AD1DE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Состав и концентрационные параметры раствора</a:t>
            </a:r>
            <a:endParaRPr lang="ru-RU" dirty="0"/>
          </a:p>
        </p:txBody>
      </p:sp>
      <p:sp>
        <p:nvSpPr>
          <p:cNvPr id="9220" name="Номер слайда 3"/>
          <p:cNvSpPr>
            <a:spLocks noGrp="1"/>
          </p:cNvSpPr>
          <p:nvPr/>
        </p:nvSpPr>
        <p:spPr bwMode="auto"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ED5909B7-B42A-4A31-A474-B35649FF2561}" type="slidenum">
              <a:rPr lang="en-US" altLang="ru-RU" sz="1800">
                <a:solidFill>
                  <a:srgbClr val="FFFFFF"/>
                </a:solidFill>
                <a:latin typeface="Arial" charset="0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ru-RU" sz="1800">
              <a:solidFill>
                <a:srgbClr val="FFFFFF"/>
              </a:solidFill>
              <a:latin typeface="Arial" charset="0"/>
            </a:endParaRPr>
          </a:p>
        </p:txBody>
      </p:sp>
      <p:graphicFrame>
        <p:nvGraphicFramePr>
          <p:cNvPr id="204979" name="Group 1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9391487"/>
              </p:ext>
            </p:extLst>
          </p:nvPr>
        </p:nvGraphicFramePr>
        <p:xfrm>
          <a:off x="133350" y="1566863"/>
          <a:ext cx="8237538" cy="3840341"/>
        </p:xfrm>
        <a:graphic>
          <a:graphicData uri="http://schemas.openxmlformats.org/drawingml/2006/table">
            <a:tbl>
              <a:tblPr/>
              <a:tblGrid>
                <a:gridCol w="1371450"/>
                <a:gridCol w="2271510"/>
                <a:gridCol w="2031395"/>
                <a:gridCol w="2563183"/>
              </a:tblGrid>
              <a:tr h="5947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C23Ag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Ацетон</a:t>
                      </a: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Ацетофенон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Дихлорэтан</a:t>
                      </a: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782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2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мг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мл</a:t>
                      </a: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наночастицы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наночастицы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нанопластины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82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3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мг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мл</a:t>
                      </a: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наночастицы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звезды</a:t>
                      </a: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наночастицы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нанопластины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87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4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мг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мл</a:t>
                      </a: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агломерированные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наночастицы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звезды</a:t>
                      </a: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наночастицы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нанопластины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наночастицы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82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5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мг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мл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наночастицы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наночастицы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нанопластины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наночастицы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6402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10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мг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мл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агломерированные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наночастицы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агломерированные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наночастицы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B5D6B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нанопластины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B5D6B"/>
                          </a:solidFill>
                          <a:effectLst/>
                          <a:latin typeface="Arial" charset="0"/>
                        </a:rPr>
                        <a:t>звезды</a:t>
                      </a:r>
                    </a:p>
                  </a:txBody>
                  <a:tcPr marL="91437" marR="91437"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3" name="Прямая соединительная линия 2"/>
          <p:cNvCxnSpPr/>
          <p:nvPr/>
        </p:nvCxnSpPr>
        <p:spPr>
          <a:xfrm>
            <a:off x="3901132" y="2568575"/>
            <a:ext cx="941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851920" y="3172381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851920" y="3739040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851920" y="4437112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927452" y="5153518"/>
            <a:ext cx="99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577975" y="3168650"/>
            <a:ext cx="490538" cy="0"/>
          </a:xfrm>
          <a:prstGeom prst="line">
            <a:avLst/>
          </a:prstGeom>
          <a:ln w="38100" cmpd="sng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1589088" y="3933056"/>
            <a:ext cx="490537" cy="0"/>
          </a:xfrm>
          <a:prstGeom prst="line">
            <a:avLst/>
          </a:prstGeom>
          <a:ln w="38100" cmpd="sng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933802" y="5373216"/>
            <a:ext cx="488950" cy="0"/>
          </a:xfrm>
          <a:prstGeom prst="line">
            <a:avLst/>
          </a:prstGeom>
          <a:ln w="38100" cmpd="sng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5638889"/>
            <a:ext cx="8464550" cy="12464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500" dirty="0" smtClean="0">
                <a:cs typeface="+mn-cs"/>
              </a:rPr>
              <a:t>Изменение состава и концентрационных параметров раствора позволяет осаждать структуры с контролируемой морфологией</a:t>
            </a:r>
            <a:endParaRPr lang="ru-RU" sz="2500" dirty="0">
              <a:cs typeface="+mn-cs"/>
            </a:endParaRPr>
          </a:p>
        </p:txBody>
      </p:sp>
      <p:sp>
        <p:nvSpPr>
          <p:cNvPr id="9267" name="TextBox 3"/>
          <p:cNvSpPr txBox="1">
            <a:spLocks noChangeArrowheads="1"/>
          </p:cNvSpPr>
          <p:nvPr/>
        </p:nvSpPr>
        <p:spPr bwMode="auto">
          <a:xfrm>
            <a:off x="123031" y="5373297"/>
            <a:ext cx="39015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3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dirty="0" smtClean="0">
                <a:latin typeface="Times New Roman" pitchFamily="18" charset="0"/>
              </a:rPr>
              <a:t>Подложка – покровное стекло микроскопа с </a:t>
            </a:r>
            <a:r>
              <a:rPr lang="en-US" altLang="ru-RU" sz="1400" dirty="0" smtClean="0">
                <a:latin typeface="Times New Roman" pitchFamily="18" charset="0"/>
              </a:rPr>
              <a:t>ITO</a:t>
            </a:r>
            <a:endParaRPr lang="en-US" altLang="ru-RU" sz="1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4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Общие сведения</a:t>
            </a:r>
            <a:endParaRPr lang="ru-RU" dirty="0"/>
          </a:p>
        </p:txBody>
      </p:sp>
      <p:sp>
        <p:nvSpPr>
          <p:cNvPr id="39938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7620000" cy="5328592"/>
          </a:xfrm>
        </p:spPr>
        <p:txBody>
          <a:bodyPr/>
          <a:lstStyle/>
          <a:p>
            <a:r>
              <a:rPr lang="ru-RU" dirty="0" smtClean="0"/>
              <a:t>2002 защита кандидатской диссертации «Процессы переноса энергии возбуждения в активированных стеклообразных </a:t>
            </a:r>
            <a:r>
              <a:rPr lang="ru-RU" dirty="0"/>
              <a:t>полупроводниках» </a:t>
            </a:r>
            <a:endParaRPr lang="en-US" dirty="0" smtClean="0"/>
          </a:p>
          <a:p>
            <a:r>
              <a:rPr lang="ru-RU" dirty="0" smtClean="0"/>
              <a:t>49 </a:t>
            </a:r>
            <a:r>
              <a:rPr lang="ru-RU" dirty="0" smtClean="0"/>
              <a:t>публикаций (по данным РИНЦ), 33 по </a:t>
            </a:r>
            <a:r>
              <a:rPr lang="en-US" dirty="0" smtClean="0"/>
              <a:t>SCOPUS</a:t>
            </a:r>
            <a:endParaRPr lang="ru-RU" dirty="0" smtClean="0"/>
          </a:p>
          <a:p>
            <a:r>
              <a:rPr lang="en-US" dirty="0" smtClean="0"/>
              <a:t>H-index </a:t>
            </a:r>
            <a:r>
              <a:rPr lang="ru-RU" dirty="0" smtClean="0"/>
              <a:t>- 7</a:t>
            </a:r>
          </a:p>
          <a:p>
            <a:r>
              <a:rPr lang="ru-RU" dirty="0"/>
              <a:t>Патенты - </a:t>
            </a:r>
            <a:r>
              <a:rPr lang="ru-RU" dirty="0" smtClean="0"/>
              <a:t>4</a:t>
            </a:r>
            <a:endParaRPr lang="en-US" dirty="0"/>
          </a:p>
          <a:p>
            <a:r>
              <a:rPr lang="en-US" dirty="0"/>
              <a:t>2000 – 2007 </a:t>
            </a:r>
            <a:r>
              <a:rPr lang="ru-RU" dirty="0"/>
              <a:t>ученый секретарь  конференций </a:t>
            </a:r>
            <a:r>
              <a:rPr lang="en-US" dirty="0"/>
              <a:t>LOYS, IQEC/LAT-YS, RFLS-YS, </a:t>
            </a:r>
            <a:r>
              <a:rPr lang="en-US" dirty="0" smtClean="0"/>
              <a:t>ITARUS</a:t>
            </a:r>
          </a:p>
          <a:p>
            <a:r>
              <a:rPr lang="ru-RU" dirty="0" smtClean="0"/>
              <a:t>Член программного комитета конференций </a:t>
            </a:r>
            <a:r>
              <a:rPr lang="en-US" dirty="0" smtClean="0"/>
              <a:t>Science and Progress</a:t>
            </a:r>
            <a:r>
              <a:rPr lang="ru-RU" dirty="0" smtClean="0"/>
              <a:t> (2012, 2013 </a:t>
            </a:r>
            <a:r>
              <a:rPr lang="ru-RU" dirty="0" err="1" smtClean="0"/>
              <a:t>гг</a:t>
            </a:r>
            <a:r>
              <a:rPr lang="ru-RU" dirty="0" smtClean="0"/>
              <a:t>) и Менделеев (2013, 2014 </a:t>
            </a:r>
            <a:r>
              <a:rPr lang="ru-RU" dirty="0" err="1" smtClean="0"/>
              <a:t>гг</a:t>
            </a:r>
            <a:r>
              <a:rPr lang="ru-RU" dirty="0" smtClean="0"/>
              <a:t>), </a:t>
            </a:r>
            <a:endParaRPr lang="en-US" dirty="0" smtClean="0"/>
          </a:p>
          <a:p>
            <a:r>
              <a:rPr lang="ru-RU" dirty="0" smtClean="0"/>
              <a:t>Член </a:t>
            </a:r>
            <a:r>
              <a:rPr lang="en-US" dirty="0" smtClean="0"/>
              <a:t>Steering Committee </a:t>
            </a:r>
            <a:r>
              <a:rPr lang="ru-RU" dirty="0" smtClean="0"/>
              <a:t>по направлению «химия» Российско-Немецкого Междисциплинарного Научного Центра </a:t>
            </a:r>
            <a:r>
              <a:rPr lang="en-US" dirty="0" smtClean="0"/>
              <a:t>G</a:t>
            </a:r>
            <a:r>
              <a:rPr lang="ru-RU" dirty="0" smtClean="0"/>
              <a:t>-</a:t>
            </a:r>
            <a:r>
              <a:rPr lang="en-US" dirty="0" smtClean="0"/>
              <a:t>RISC</a:t>
            </a:r>
            <a:endParaRPr lang="ru-RU" dirty="0" smtClean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24C522-F207-42E9-B419-AEECFCEA9F72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Влияние подложки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0787766"/>
              </p:ext>
            </p:extLst>
          </p:nvPr>
        </p:nvGraphicFramePr>
        <p:xfrm>
          <a:off x="323528" y="1268760"/>
          <a:ext cx="7920880" cy="54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547"/>
                <a:gridCol w="5290333"/>
              </a:tblGrid>
              <a:tr h="3954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72697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Аморфная</a:t>
                      </a:r>
                    </a:p>
                    <a:p>
                      <a:r>
                        <a:rPr lang="ru-RU" dirty="0" smtClean="0"/>
                        <a:t>(покровное стекло)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696792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Кристаллическая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dirty="0" smtClean="0"/>
                        <a:t>ITO/</a:t>
                      </a:r>
                      <a:r>
                        <a:rPr lang="ru-RU" dirty="0" err="1" smtClean="0"/>
                        <a:t>покр</a:t>
                      </a:r>
                      <a:r>
                        <a:rPr lang="en-US" dirty="0" smtClean="0"/>
                        <a:t>.</a:t>
                      </a:r>
                      <a:r>
                        <a:rPr lang="ru-RU" dirty="0" smtClean="0"/>
                        <a:t> стекло, </a:t>
                      </a:r>
                      <a:endParaRPr lang="en-US" dirty="0" smtClean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dirty="0" smtClean="0"/>
                        <a:t>LiNbO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dirty="0" smtClean="0"/>
                        <a:t>,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dirty="0" smtClean="0"/>
                        <a:t>Al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O</a:t>
                      </a:r>
                      <a:r>
                        <a:rPr lang="en-US" baseline="-25000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335656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Кристаллическая структурированная </a:t>
                      </a:r>
                      <a:endParaRPr lang="en-US" b="1" dirty="0" smtClean="0"/>
                    </a:p>
                    <a:p>
                      <a:r>
                        <a:rPr lang="en-US" dirty="0" smtClean="0"/>
                        <a:t>(</a:t>
                      </a:r>
                      <a:r>
                        <a:rPr lang="ru-RU" dirty="0" smtClean="0"/>
                        <a:t>структурированный</a:t>
                      </a:r>
                      <a:r>
                        <a:rPr lang="ru-RU" baseline="0" dirty="0" smtClean="0"/>
                        <a:t> кристаллический кремний</a:t>
                      </a:r>
                      <a:r>
                        <a:rPr lang="en-US" dirty="0" smtClean="0"/>
                        <a:t>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45" y="2780928"/>
            <a:ext cx="4629356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025" y="4581128"/>
            <a:ext cx="3008918" cy="2096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F:\metal deposition_mpl\2012\c23ag\sem\SiNW_ZZ26c\SiNW_ZZ26c_q06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45" y="4415663"/>
            <a:ext cx="2785398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45" y="1713874"/>
            <a:ext cx="33147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24C522-F207-42E9-B419-AEECFCEA9F72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81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Влияние отжига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33813"/>
            <a:ext cx="4030663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0650"/>
            <a:ext cx="3903663" cy="292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713"/>
            <a:ext cx="3905250" cy="292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1246188"/>
            <a:ext cx="4054475" cy="29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0" y="1363663"/>
            <a:ext cx="144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>
                <a:solidFill>
                  <a:schemeClr val="bg1"/>
                </a:solidFill>
                <a:latin typeface="Arial" charset="0"/>
              </a:rPr>
              <a:t>As-prepared</a:t>
            </a:r>
            <a:endParaRPr lang="ru-RU" altLang="ru-RU" sz="1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567738" y="1374344"/>
            <a:ext cx="7360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 smtClean="0">
                <a:solidFill>
                  <a:schemeClr val="bg1"/>
                </a:solidFill>
                <a:latin typeface="Arial" charset="0"/>
              </a:rPr>
              <a:t>100C</a:t>
            </a:r>
            <a:endParaRPr lang="ru-RU" altLang="ru-RU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139938" y="4261775"/>
            <a:ext cx="7360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 smtClean="0">
                <a:solidFill>
                  <a:schemeClr val="bg1"/>
                </a:solidFill>
                <a:latin typeface="Arial" charset="0"/>
              </a:rPr>
              <a:t>150C</a:t>
            </a:r>
            <a:endParaRPr lang="ru-RU" altLang="ru-RU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596336" y="4270406"/>
            <a:ext cx="7360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 smtClean="0">
                <a:solidFill>
                  <a:schemeClr val="bg1"/>
                </a:solidFill>
                <a:latin typeface="Arial" charset="0"/>
              </a:rPr>
              <a:t>200C</a:t>
            </a:r>
            <a:endParaRPr lang="ru-RU" altLang="ru-RU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191250"/>
            <a:ext cx="8469313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3"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 b="1">
                <a:latin typeface="Times New Roman" pitchFamily="18" charset="0"/>
              </a:rPr>
              <a:t>Substrate - microscope cover glass, annealing time 20 min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259837"/>
              </p:ext>
            </p:extLst>
          </p:nvPr>
        </p:nvGraphicFramePr>
        <p:xfrm>
          <a:off x="2095735" y="1131540"/>
          <a:ext cx="6376988" cy="445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" name="Graph" r:id="rId7" imgW="4152900" imgH="2908300" progId="Origin50.Graph">
                  <p:embed/>
                </p:oleObj>
              </mc:Choice>
              <mc:Fallback>
                <p:oleObj name="Graph" r:id="rId7" imgW="4152900" imgH="29083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735" y="1131540"/>
                        <a:ext cx="6376988" cy="4457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24C522-F207-42E9-B419-AEECFCEA9F72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19969" y="3347700"/>
            <a:ext cx="1369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</a:t>
            </a:r>
            <a:r>
              <a:rPr lang="en-US" b="1" dirty="0" smtClean="0">
                <a:solidFill>
                  <a:schemeClr val="bg1"/>
                </a:solidFill>
              </a:rPr>
              <a:t> ~</a:t>
            </a:r>
            <a:r>
              <a:rPr lang="ru-RU" b="1" dirty="0" smtClean="0">
                <a:solidFill>
                  <a:schemeClr val="bg1"/>
                </a:solidFill>
              </a:rPr>
              <a:t> 76 </a:t>
            </a:r>
            <a:r>
              <a:rPr lang="ru-RU" b="1" dirty="0" err="1" smtClean="0">
                <a:solidFill>
                  <a:schemeClr val="bg1"/>
                </a:solidFill>
              </a:rPr>
              <a:t>ат</a:t>
            </a:r>
            <a:r>
              <a:rPr lang="ru-RU" b="1" dirty="0" smtClean="0">
                <a:solidFill>
                  <a:schemeClr val="bg1"/>
                </a:solidFill>
              </a:rPr>
              <a:t>%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9992" y="3448942"/>
            <a:ext cx="1369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</a:t>
            </a:r>
            <a:r>
              <a:rPr lang="en-US" b="1" dirty="0" smtClean="0">
                <a:solidFill>
                  <a:schemeClr val="bg1"/>
                </a:solidFill>
              </a:rPr>
              <a:t> ~</a:t>
            </a:r>
            <a:r>
              <a:rPr lang="ru-RU" b="1" dirty="0" smtClean="0">
                <a:solidFill>
                  <a:schemeClr val="bg1"/>
                </a:solidFill>
              </a:rPr>
              <a:t> 7</a:t>
            </a:r>
            <a:r>
              <a:rPr lang="en-US" b="1" dirty="0" smtClean="0">
                <a:solidFill>
                  <a:schemeClr val="bg1"/>
                </a:solidFill>
              </a:rPr>
              <a:t>1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ат</a:t>
            </a:r>
            <a:r>
              <a:rPr lang="ru-RU" b="1" dirty="0" smtClean="0">
                <a:solidFill>
                  <a:schemeClr val="bg1"/>
                </a:solidFill>
              </a:rPr>
              <a:t>%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210" y="5589240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</a:t>
            </a:r>
            <a:r>
              <a:rPr lang="en-US" b="1" dirty="0" smtClean="0">
                <a:solidFill>
                  <a:schemeClr val="bg1"/>
                </a:solidFill>
              </a:rPr>
              <a:t> ~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49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ат</a:t>
            </a:r>
            <a:r>
              <a:rPr lang="ru-RU" b="1" dirty="0" smtClean="0">
                <a:solidFill>
                  <a:schemeClr val="bg1"/>
                </a:solidFill>
              </a:rPr>
              <a:t>%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13258" y="5661248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</a:t>
            </a:r>
            <a:r>
              <a:rPr lang="en-US" b="1" dirty="0" smtClean="0">
                <a:solidFill>
                  <a:schemeClr val="bg1"/>
                </a:solidFill>
              </a:rPr>
              <a:t> ~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24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ат</a:t>
            </a:r>
            <a:r>
              <a:rPr lang="ru-RU" b="1" dirty="0" smtClean="0">
                <a:solidFill>
                  <a:schemeClr val="bg1"/>
                </a:solidFill>
              </a:rPr>
              <a:t>%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1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94" y="1457320"/>
            <a:ext cx="3493003" cy="261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/>
          </p:cNvSpPr>
          <p:nvPr>
            <p:ph type="title"/>
          </p:nvPr>
        </p:nvSpPr>
        <p:spPr bwMode="auto">
          <a:xfrm>
            <a:off x="457200" y="188640"/>
            <a:ext cx="7620000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 </a:t>
            </a:r>
            <a:r>
              <a:rPr lang="ru-RU" dirty="0" smtClean="0"/>
              <a:t>Влияние состава и структуры комплекса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245" y="1476899"/>
            <a:ext cx="3390147" cy="261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243" y="4157768"/>
            <a:ext cx="3390147" cy="257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36126"/>
            <a:ext cx="3490045" cy="261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573024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С23</a:t>
            </a:r>
            <a:r>
              <a:rPr lang="en-US" dirty="0" smtClean="0">
                <a:solidFill>
                  <a:schemeClr val="bg1"/>
                </a:solidFill>
              </a:rPr>
              <a:t>Ag (4 mg/ml)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5050" y="4168297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С23</a:t>
            </a:r>
            <a:r>
              <a:rPr lang="en-US" dirty="0" err="1" smtClean="0">
                <a:solidFill>
                  <a:schemeClr val="bg1"/>
                </a:solidFill>
              </a:rPr>
              <a:t>AgBr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(4 mg/ml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5" name="Прямая со стрелкой 4"/>
          <p:cNvCxnSpPr>
            <a:stCxn id="3" idx="4"/>
          </p:cNvCxnSpPr>
          <p:nvPr/>
        </p:nvCxnSpPr>
        <p:spPr>
          <a:xfrm>
            <a:off x="5256076" y="2780547"/>
            <a:ext cx="540060" cy="1881881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Блок-схема: узел 2"/>
          <p:cNvSpPr/>
          <p:nvPr/>
        </p:nvSpPr>
        <p:spPr>
          <a:xfrm>
            <a:off x="4932040" y="2132475"/>
            <a:ext cx="648072" cy="648072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2" name="Рисунок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2" b="11540"/>
          <a:stretch>
            <a:fillRect/>
          </a:stretch>
        </p:blipFill>
        <p:spPr bwMode="auto">
          <a:xfrm>
            <a:off x="6660232" y="1563518"/>
            <a:ext cx="1334920" cy="167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049" y="4849380"/>
            <a:ext cx="1739887" cy="1585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653136"/>
            <a:ext cx="1752508" cy="19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Рисунок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39952"/>
            <a:ext cx="1334920" cy="18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0"/>
          <a:srcRect l="60434" t="4987" r="3607" b="16825"/>
          <a:stretch/>
        </p:blipFill>
        <p:spPr bwMode="auto">
          <a:xfrm>
            <a:off x="2271155" y="2146210"/>
            <a:ext cx="1674916" cy="164283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0"/>
          <a:srcRect l="19378" t="86939" r="19027" b="1975"/>
          <a:stretch/>
        </p:blipFill>
        <p:spPr bwMode="auto">
          <a:xfrm>
            <a:off x="2248741" y="1940856"/>
            <a:ext cx="1747195" cy="14185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24C522-F207-42E9-B419-AEECFCEA9F72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17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Влияние времени лазерного воздействия</a:t>
            </a:r>
            <a:endParaRPr lang="ru-RU" dirty="0"/>
          </a:p>
        </p:txBody>
      </p:sp>
      <p:pic>
        <p:nvPicPr>
          <p:cNvPr id="4" name="Рисунок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72"/>
          <a:stretch>
            <a:fillRect/>
          </a:stretch>
        </p:blipFill>
        <p:spPr bwMode="auto">
          <a:xfrm>
            <a:off x="663575" y="1862410"/>
            <a:ext cx="7215188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333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095375" y="2023343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>
                <a:solidFill>
                  <a:srgbClr val="FFFF00"/>
                </a:solidFill>
                <a:latin typeface="Arial" charset="0"/>
              </a:rPr>
              <a:t>1 min</a:t>
            </a:r>
            <a:endParaRPr lang="ru-RU" altLang="ru-RU" sz="18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329113" y="2023343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>
                <a:solidFill>
                  <a:srgbClr val="FFFF00"/>
                </a:solidFill>
                <a:latin typeface="Arial" charset="0"/>
              </a:rPr>
              <a:t>5 min</a:t>
            </a:r>
            <a:endParaRPr lang="ru-RU" altLang="ru-RU" sz="18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935038" y="4541118"/>
            <a:ext cx="9604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>
                <a:solidFill>
                  <a:srgbClr val="FFFF00"/>
                </a:solidFill>
                <a:latin typeface="Arial" charset="0"/>
              </a:rPr>
              <a:t>10 </a:t>
            </a:r>
            <a:r>
              <a:rPr lang="en-US" altLang="ru-RU" sz="2000" b="1">
                <a:solidFill>
                  <a:srgbClr val="FFFF00"/>
                </a:solidFill>
                <a:latin typeface="Arial" charset="0"/>
              </a:rPr>
              <a:t>min</a:t>
            </a:r>
            <a:endParaRPr lang="ru-RU" altLang="ru-RU" sz="20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4462463" y="4541118"/>
            <a:ext cx="914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>
                <a:solidFill>
                  <a:srgbClr val="FFFF00"/>
                </a:solidFill>
                <a:latin typeface="Arial" charset="0"/>
              </a:rPr>
              <a:t>15 min</a:t>
            </a:r>
            <a:endParaRPr lang="ru-RU" altLang="ru-RU" sz="18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24C522-F207-42E9-B419-AEECFCEA9F72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36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Параметры осаждения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ru-RU" sz="2500" b="1" dirty="0" smtClean="0"/>
              <a:t>Состав раствора </a:t>
            </a:r>
            <a:r>
              <a:rPr lang="ru-RU" sz="2500" dirty="0" smtClean="0"/>
              <a:t>(комплекс, концентрация, растворитель) – размер, степень агломерации</a:t>
            </a:r>
          </a:p>
          <a:p>
            <a:pPr>
              <a:spcAft>
                <a:spcPts val="600"/>
              </a:spcAft>
            </a:pPr>
            <a:r>
              <a:rPr lang="ru-RU" sz="2500" b="1" dirty="0" smtClean="0"/>
              <a:t>Время осаждения </a:t>
            </a:r>
            <a:r>
              <a:rPr lang="ru-RU" sz="2500" dirty="0"/>
              <a:t>–</a:t>
            </a:r>
            <a:r>
              <a:rPr lang="ru-RU" sz="2500" dirty="0" smtClean="0"/>
              <a:t> количество </a:t>
            </a:r>
            <a:r>
              <a:rPr lang="ru-RU" sz="2500" dirty="0" err="1" smtClean="0"/>
              <a:t>наночастиц</a:t>
            </a:r>
            <a:r>
              <a:rPr lang="ru-RU" sz="2500" dirty="0" smtClean="0"/>
              <a:t>, степень агломерации </a:t>
            </a:r>
          </a:p>
          <a:p>
            <a:pPr>
              <a:spcAft>
                <a:spcPts val="600"/>
              </a:spcAft>
            </a:pPr>
            <a:r>
              <a:rPr lang="ru-RU" sz="2500" b="1" dirty="0" smtClean="0"/>
              <a:t>Тип подложки </a:t>
            </a:r>
            <a:r>
              <a:rPr lang="ru-RU" sz="2500" dirty="0" smtClean="0"/>
              <a:t>(аморфная, кристаллическая, кристаллическая структурированная) – архитектура </a:t>
            </a:r>
            <a:r>
              <a:rPr lang="ru-RU" sz="2500" dirty="0" err="1" smtClean="0"/>
              <a:t>наноструктур</a:t>
            </a:r>
            <a:endParaRPr lang="ru-RU" sz="2500" dirty="0" smtClean="0"/>
          </a:p>
          <a:p>
            <a:pPr>
              <a:spcAft>
                <a:spcPts val="600"/>
              </a:spcAft>
            </a:pPr>
            <a:r>
              <a:rPr lang="ru-RU" sz="2500" b="1" dirty="0" smtClean="0"/>
              <a:t>Отжиг</a:t>
            </a:r>
            <a:r>
              <a:rPr lang="ru-RU" sz="2500" dirty="0" smtClean="0"/>
              <a:t> – состав (изменение содержания С), размер, </a:t>
            </a:r>
            <a:r>
              <a:rPr lang="ru-RU" sz="2500" dirty="0"/>
              <a:t>степень агломерации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24C522-F207-42E9-B419-AEECFCEA9F72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37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99" y="4806156"/>
            <a:ext cx="2968035" cy="189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74638"/>
            <a:ext cx="8460432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/>
              <a:t>Au-Ag</a:t>
            </a:r>
            <a:r>
              <a:rPr lang="ru-RU" sz="4000" dirty="0" smtClean="0"/>
              <a:t>, </a:t>
            </a:r>
            <a:r>
              <a:rPr lang="en-US" sz="4000" dirty="0" smtClean="0"/>
              <a:t>Au-Cu </a:t>
            </a:r>
            <a:r>
              <a:rPr lang="ru-RU" sz="4000" dirty="0" err="1" smtClean="0"/>
              <a:t>органометаллические</a:t>
            </a:r>
            <a:r>
              <a:rPr lang="ru-RU" sz="4000" dirty="0" smtClean="0"/>
              <a:t> комплексы</a:t>
            </a:r>
            <a:endParaRPr lang="ru-RU" sz="4000" dirty="0"/>
          </a:p>
        </p:txBody>
      </p:sp>
      <p:pic>
        <p:nvPicPr>
          <p:cNvPr id="205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600" y="2565400"/>
            <a:ext cx="36068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лилиния 2"/>
          <p:cNvSpPr/>
          <p:nvPr/>
        </p:nvSpPr>
        <p:spPr>
          <a:xfrm>
            <a:off x="509588" y="1841500"/>
            <a:ext cx="976312" cy="692150"/>
          </a:xfrm>
          <a:custGeom>
            <a:avLst/>
            <a:gdLst>
              <a:gd name="connsiteX0" fmla="*/ 0 w 976544"/>
              <a:gd name="connsiteY0" fmla="*/ 240299 h 693061"/>
              <a:gd name="connsiteX1" fmla="*/ 177554 w 976544"/>
              <a:gd name="connsiteY1" fmla="*/ 602 h 693061"/>
              <a:gd name="connsiteX2" fmla="*/ 142043 w 976544"/>
              <a:gd name="connsiteY2" fmla="*/ 302443 h 693061"/>
              <a:gd name="connsiteX3" fmla="*/ 328474 w 976544"/>
              <a:gd name="connsiteY3" fmla="*/ 98257 h 693061"/>
              <a:gd name="connsiteX4" fmla="*/ 310719 w 976544"/>
              <a:gd name="connsiteY4" fmla="*/ 391220 h 693061"/>
              <a:gd name="connsiteX5" fmla="*/ 497150 w 976544"/>
              <a:gd name="connsiteY5" fmla="*/ 195911 h 693061"/>
              <a:gd name="connsiteX6" fmla="*/ 461639 w 976544"/>
              <a:gd name="connsiteY6" fmla="*/ 479997 h 693061"/>
              <a:gd name="connsiteX7" fmla="*/ 656948 w 976544"/>
              <a:gd name="connsiteY7" fmla="*/ 293565 h 693061"/>
              <a:gd name="connsiteX8" fmla="*/ 612560 w 976544"/>
              <a:gd name="connsiteY8" fmla="*/ 568773 h 693061"/>
              <a:gd name="connsiteX9" fmla="*/ 807868 w 976544"/>
              <a:gd name="connsiteY9" fmla="*/ 391220 h 693061"/>
              <a:gd name="connsiteX10" fmla="*/ 807868 w 976544"/>
              <a:gd name="connsiteY10" fmla="*/ 577651 h 693061"/>
              <a:gd name="connsiteX11" fmla="*/ 976544 w 976544"/>
              <a:gd name="connsiteY11" fmla="*/ 693061 h 69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76544" h="693061">
                <a:moveTo>
                  <a:pt x="0" y="240299"/>
                </a:moveTo>
                <a:cubicBezTo>
                  <a:pt x="76940" y="115272"/>
                  <a:pt x="153880" y="-9755"/>
                  <a:pt x="177554" y="602"/>
                </a:cubicBezTo>
                <a:cubicBezTo>
                  <a:pt x="201228" y="10959"/>
                  <a:pt x="116890" y="286167"/>
                  <a:pt x="142043" y="302443"/>
                </a:cubicBezTo>
                <a:cubicBezTo>
                  <a:pt x="167196" y="318719"/>
                  <a:pt x="300361" y="83461"/>
                  <a:pt x="328474" y="98257"/>
                </a:cubicBezTo>
                <a:cubicBezTo>
                  <a:pt x="356587" y="113053"/>
                  <a:pt x="282606" y="374944"/>
                  <a:pt x="310719" y="391220"/>
                </a:cubicBezTo>
                <a:cubicBezTo>
                  <a:pt x="338832" y="407496"/>
                  <a:pt x="471997" y="181115"/>
                  <a:pt x="497150" y="195911"/>
                </a:cubicBezTo>
                <a:cubicBezTo>
                  <a:pt x="522303" y="210707"/>
                  <a:pt x="435006" y="463721"/>
                  <a:pt x="461639" y="479997"/>
                </a:cubicBezTo>
                <a:cubicBezTo>
                  <a:pt x="488272" y="496273"/>
                  <a:pt x="631795" y="278769"/>
                  <a:pt x="656948" y="293565"/>
                </a:cubicBezTo>
                <a:cubicBezTo>
                  <a:pt x="682101" y="308361"/>
                  <a:pt x="587407" y="552497"/>
                  <a:pt x="612560" y="568773"/>
                </a:cubicBezTo>
                <a:cubicBezTo>
                  <a:pt x="637713" y="585049"/>
                  <a:pt x="775317" y="389740"/>
                  <a:pt x="807868" y="391220"/>
                </a:cubicBezTo>
                <a:cubicBezTo>
                  <a:pt x="840419" y="392700"/>
                  <a:pt x="779755" y="527344"/>
                  <a:pt x="807868" y="577651"/>
                </a:cubicBezTo>
                <a:cubicBezTo>
                  <a:pt x="835981" y="627958"/>
                  <a:pt x="906262" y="660509"/>
                  <a:pt x="976544" y="693061"/>
                </a:cubicBez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971550" y="1727200"/>
            <a:ext cx="976313" cy="693738"/>
          </a:xfrm>
          <a:custGeom>
            <a:avLst/>
            <a:gdLst>
              <a:gd name="connsiteX0" fmla="*/ 0 w 976544"/>
              <a:gd name="connsiteY0" fmla="*/ 240299 h 693061"/>
              <a:gd name="connsiteX1" fmla="*/ 177554 w 976544"/>
              <a:gd name="connsiteY1" fmla="*/ 602 h 693061"/>
              <a:gd name="connsiteX2" fmla="*/ 142043 w 976544"/>
              <a:gd name="connsiteY2" fmla="*/ 302443 h 693061"/>
              <a:gd name="connsiteX3" fmla="*/ 328474 w 976544"/>
              <a:gd name="connsiteY3" fmla="*/ 98257 h 693061"/>
              <a:gd name="connsiteX4" fmla="*/ 310719 w 976544"/>
              <a:gd name="connsiteY4" fmla="*/ 391220 h 693061"/>
              <a:gd name="connsiteX5" fmla="*/ 497150 w 976544"/>
              <a:gd name="connsiteY5" fmla="*/ 195911 h 693061"/>
              <a:gd name="connsiteX6" fmla="*/ 461639 w 976544"/>
              <a:gd name="connsiteY6" fmla="*/ 479997 h 693061"/>
              <a:gd name="connsiteX7" fmla="*/ 656948 w 976544"/>
              <a:gd name="connsiteY7" fmla="*/ 293565 h 693061"/>
              <a:gd name="connsiteX8" fmla="*/ 612560 w 976544"/>
              <a:gd name="connsiteY8" fmla="*/ 568773 h 693061"/>
              <a:gd name="connsiteX9" fmla="*/ 807868 w 976544"/>
              <a:gd name="connsiteY9" fmla="*/ 391220 h 693061"/>
              <a:gd name="connsiteX10" fmla="*/ 807868 w 976544"/>
              <a:gd name="connsiteY10" fmla="*/ 577651 h 693061"/>
              <a:gd name="connsiteX11" fmla="*/ 976544 w 976544"/>
              <a:gd name="connsiteY11" fmla="*/ 693061 h 69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76544" h="693061">
                <a:moveTo>
                  <a:pt x="0" y="240299"/>
                </a:moveTo>
                <a:cubicBezTo>
                  <a:pt x="76940" y="115272"/>
                  <a:pt x="153880" y="-9755"/>
                  <a:pt x="177554" y="602"/>
                </a:cubicBezTo>
                <a:cubicBezTo>
                  <a:pt x="201228" y="10959"/>
                  <a:pt x="116890" y="286167"/>
                  <a:pt x="142043" y="302443"/>
                </a:cubicBezTo>
                <a:cubicBezTo>
                  <a:pt x="167196" y="318719"/>
                  <a:pt x="300361" y="83461"/>
                  <a:pt x="328474" y="98257"/>
                </a:cubicBezTo>
                <a:cubicBezTo>
                  <a:pt x="356587" y="113053"/>
                  <a:pt x="282606" y="374944"/>
                  <a:pt x="310719" y="391220"/>
                </a:cubicBezTo>
                <a:cubicBezTo>
                  <a:pt x="338832" y="407496"/>
                  <a:pt x="471997" y="181115"/>
                  <a:pt x="497150" y="195911"/>
                </a:cubicBezTo>
                <a:cubicBezTo>
                  <a:pt x="522303" y="210707"/>
                  <a:pt x="435006" y="463721"/>
                  <a:pt x="461639" y="479997"/>
                </a:cubicBezTo>
                <a:cubicBezTo>
                  <a:pt x="488272" y="496273"/>
                  <a:pt x="631795" y="278769"/>
                  <a:pt x="656948" y="293565"/>
                </a:cubicBezTo>
                <a:cubicBezTo>
                  <a:pt x="682101" y="308361"/>
                  <a:pt x="587407" y="552497"/>
                  <a:pt x="612560" y="568773"/>
                </a:cubicBezTo>
                <a:cubicBezTo>
                  <a:pt x="637713" y="585049"/>
                  <a:pt x="775317" y="389740"/>
                  <a:pt x="807868" y="391220"/>
                </a:cubicBezTo>
                <a:cubicBezTo>
                  <a:pt x="840419" y="392700"/>
                  <a:pt x="779755" y="527344"/>
                  <a:pt x="807868" y="577651"/>
                </a:cubicBezTo>
                <a:cubicBezTo>
                  <a:pt x="835981" y="627958"/>
                  <a:pt x="906262" y="660509"/>
                  <a:pt x="976544" y="693061"/>
                </a:cubicBez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1403350" y="1584325"/>
            <a:ext cx="976313" cy="692150"/>
          </a:xfrm>
          <a:custGeom>
            <a:avLst/>
            <a:gdLst>
              <a:gd name="connsiteX0" fmla="*/ 0 w 976544"/>
              <a:gd name="connsiteY0" fmla="*/ 240299 h 693061"/>
              <a:gd name="connsiteX1" fmla="*/ 177554 w 976544"/>
              <a:gd name="connsiteY1" fmla="*/ 602 h 693061"/>
              <a:gd name="connsiteX2" fmla="*/ 142043 w 976544"/>
              <a:gd name="connsiteY2" fmla="*/ 302443 h 693061"/>
              <a:gd name="connsiteX3" fmla="*/ 328474 w 976544"/>
              <a:gd name="connsiteY3" fmla="*/ 98257 h 693061"/>
              <a:gd name="connsiteX4" fmla="*/ 310719 w 976544"/>
              <a:gd name="connsiteY4" fmla="*/ 391220 h 693061"/>
              <a:gd name="connsiteX5" fmla="*/ 497150 w 976544"/>
              <a:gd name="connsiteY5" fmla="*/ 195911 h 693061"/>
              <a:gd name="connsiteX6" fmla="*/ 461639 w 976544"/>
              <a:gd name="connsiteY6" fmla="*/ 479997 h 693061"/>
              <a:gd name="connsiteX7" fmla="*/ 656948 w 976544"/>
              <a:gd name="connsiteY7" fmla="*/ 293565 h 693061"/>
              <a:gd name="connsiteX8" fmla="*/ 612560 w 976544"/>
              <a:gd name="connsiteY8" fmla="*/ 568773 h 693061"/>
              <a:gd name="connsiteX9" fmla="*/ 807868 w 976544"/>
              <a:gd name="connsiteY9" fmla="*/ 391220 h 693061"/>
              <a:gd name="connsiteX10" fmla="*/ 807868 w 976544"/>
              <a:gd name="connsiteY10" fmla="*/ 577651 h 693061"/>
              <a:gd name="connsiteX11" fmla="*/ 976544 w 976544"/>
              <a:gd name="connsiteY11" fmla="*/ 693061 h 693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76544" h="693061">
                <a:moveTo>
                  <a:pt x="0" y="240299"/>
                </a:moveTo>
                <a:cubicBezTo>
                  <a:pt x="76940" y="115272"/>
                  <a:pt x="153880" y="-9755"/>
                  <a:pt x="177554" y="602"/>
                </a:cubicBezTo>
                <a:cubicBezTo>
                  <a:pt x="201228" y="10959"/>
                  <a:pt x="116890" y="286167"/>
                  <a:pt x="142043" y="302443"/>
                </a:cubicBezTo>
                <a:cubicBezTo>
                  <a:pt x="167196" y="318719"/>
                  <a:pt x="300361" y="83461"/>
                  <a:pt x="328474" y="98257"/>
                </a:cubicBezTo>
                <a:cubicBezTo>
                  <a:pt x="356587" y="113053"/>
                  <a:pt x="282606" y="374944"/>
                  <a:pt x="310719" y="391220"/>
                </a:cubicBezTo>
                <a:cubicBezTo>
                  <a:pt x="338832" y="407496"/>
                  <a:pt x="471997" y="181115"/>
                  <a:pt x="497150" y="195911"/>
                </a:cubicBezTo>
                <a:cubicBezTo>
                  <a:pt x="522303" y="210707"/>
                  <a:pt x="435006" y="463721"/>
                  <a:pt x="461639" y="479997"/>
                </a:cubicBezTo>
                <a:cubicBezTo>
                  <a:pt x="488272" y="496273"/>
                  <a:pt x="631795" y="278769"/>
                  <a:pt x="656948" y="293565"/>
                </a:cubicBezTo>
                <a:cubicBezTo>
                  <a:pt x="682101" y="308361"/>
                  <a:pt x="587407" y="552497"/>
                  <a:pt x="612560" y="568773"/>
                </a:cubicBezTo>
                <a:cubicBezTo>
                  <a:pt x="637713" y="585049"/>
                  <a:pt x="775317" y="389740"/>
                  <a:pt x="807868" y="391220"/>
                </a:cubicBezTo>
                <a:cubicBezTo>
                  <a:pt x="840419" y="392700"/>
                  <a:pt x="779755" y="527344"/>
                  <a:pt x="807868" y="577651"/>
                </a:cubicBezTo>
                <a:cubicBezTo>
                  <a:pt x="835981" y="627958"/>
                  <a:pt x="906262" y="660509"/>
                  <a:pt x="976544" y="693061"/>
                </a:cubicBezTo>
              </a:path>
            </a:pathLst>
          </a:custGeom>
          <a:noFill/>
          <a:ln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20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1768819"/>
              </p:ext>
            </p:extLst>
          </p:nvPr>
        </p:nvGraphicFramePr>
        <p:xfrm>
          <a:off x="4943474" y="1268413"/>
          <a:ext cx="3816350" cy="268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4" name="Graph" r:id="rId6" imgW="4132440" imgH="2901600" progId="Origin50.Graph">
                  <p:embed/>
                </p:oleObj>
              </mc:Choice>
              <mc:Fallback>
                <p:oleObj name="Graph" r:id="rId6" imgW="413244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4" y="1268413"/>
                        <a:ext cx="3816350" cy="2681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Стрелка вправо 15"/>
          <p:cNvSpPr>
            <a:spLocks noChangeArrowheads="1"/>
          </p:cNvSpPr>
          <p:nvPr/>
        </p:nvSpPr>
        <p:spPr bwMode="auto">
          <a:xfrm rot="5400000">
            <a:off x="359568" y="4308475"/>
            <a:ext cx="1655762" cy="995363"/>
          </a:xfrm>
          <a:prstGeom prst="rightArrow">
            <a:avLst>
              <a:gd name="adj1" fmla="val 50000"/>
              <a:gd name="adj2" fmla="val 49950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solidFill>
                  <a:schemeClr val="lt1"/>
                </a:solidFill>
                <a:latin typeface="+mn-lt"/>
              </a:rPr>
              <a:t>трансформация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3059113" y="1557338"/>
            <a:ext cx="1655762" cy="9953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/>
              <a:t>люминесценция</a:t>
            </a:r>
          </a:p>
        </p:txBody>
      </p:sp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67744" y="4239167"/>
            <a:ext cx="2664594" cy="1782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3886994" y="3475583"/>
            <a:ext cx="1368871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QY</a:t>
            </a:r>
            <a:r>
              <a:rPr lang="ru-RU" b="1" dirty="0" smtClean="0"/>
              <a:t> </a:t>
            </a:r>
            <a:r>
              <a:rPr lang="en-US" b="1" dirty="0" smtClean="0"/>
              <a:t>&lt; 10%</a:t>
            </a:r>
            <a:endParaRPr lang="ru-RU" b="1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440263"/>
              </p:ext>
            </p:extLst>
          </p:nvPr>
        </p:nvGraphicFramePr>
        <p:xfrm>
          <a:off x="4932338" y="3698994"/>
          <a:ext cx="3977231" cy="2793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5" name="Graph" r:id="rId9" imgW="4131720" imgH="2901600" progId="Origin50.Graph">
                  <p:embed/>
                </p:oleObj>
              </mc:Choice>
              <mc:Fallback>
                <p:oleObj name="Graph" r:id="rId9" imgW="413172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32338" y="3698994"/>
                        <a:ext cx="3977231" cy="2793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67745" y="6011996"/>
            <a:ext cx="314832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0     5    10   15   20  25 мин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24C522-F207-42E9-B419-AEECFCEA9F72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01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6" grpId="0" animBg="1"/>
      <p:bldP spid="9" grpId="0" animBg="1"/>
      <p:bldP spid="2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7AD96E-4776-42B7-B84F-62D6A794D98F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074025" cy="11430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Лазерно-индуцированное осаждение</a:t>
            </a:r>
            <a:endParaRPr lang="ru-RU" dirty="0"/>
          </a:p>
        </p:txBody>
      </p:sp>
      <p:sp>
        <p:nvSpPr>
          <p:cNvPr id="8196" name="Номер слайда 3"/>
          <p:cNvSpPr>
            <a:spLocks noGrp="1"/>
          </p:cNvSpPr>
          <p:nvPr/>
        </p:nvSpPr>
        <p:spPr bwMode="auto"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9312DC31-0899-4181-97AC-CC7AF4D87794}" type="slidenum">
              <a:rPr lang="en-US" altLang="ru-RU" sz="1800">
                <a:solidFill>
                  <a:srgbClr val="FFFFFF"/>
                </a:solidFill>
                <a:latin typeface="Arial" charset="0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ru-RU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7829" name="Мой фильм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1620838"/>
            <a:ext cx="6599238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42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78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78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82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782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9512" y="116632"/>
            <a:ext cx="789768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/>
              <a:t>Функциональные свойства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en-US" sz="4000" dirty="0" smtClean="0"/>
              <a:t>C-Au-Ag</a:t>
            </a:r>
            <a:r>
              <a:rPr lang="ru-RU" sz="4000" dirty="0" smtClean="0"/>
              <a:t> </a:t>
            </a:r>
            <a:r>
              <a:rPr lang="ru-RU" sz="4000" dirty="0" err="1"/>
              <a:t>наночастиц</a:t>
            </a:r>
            <a:endParaRPr lang="ru-RU" sz="4000" dirty="0" smtClean="0"/>
          </a:p>
        </p:txBody>
      </p:sp>
      <p:sp>
        <p:nvSpPr>
          <p:cNvPr id="24579" name="Номер слайда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447A180-3D9E-4810-BB2D-2C430BE06D98}" type="slidenum">
              <a:rPr lang="ru-RU" altLang="ru-RU" smtClean="0">
                <a:solidFill>
                  <a:schemeClr val="bg1"/>
                </a:solidFill>
                <a:cs typeface="Arial" pitchFamily="34" charset="0"/>
              </a:rPr>
              <a:pPr eaLnBrk="1" hangingPunct="1"/>
              <a:t>27</a:t>
            </a:fld>
            <a:endParaRPr lang="ru-RU" altLang="ru-RU" smtClean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24580" name="Picture 4" descr="1_m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299747"/>
            <a:ext cx="3457327" cy="268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SiNW_ZZ26c_q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60090"/>
            <a:ext cx="3457327" cy="292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Fig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01" y="5145332"/>
            <a:ext cx="3522201" cy="13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Fig1 (1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6" y="1919143"/>
            <a:ext cx="3216290" cy="326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1408112"/>
            <a:ext cx="8501063" cy="339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b="1" dirty="0">
                <a:solidFill>
                  <a:schemeClr val="bg1"/>
                </a:solidFill>
                <a:latin typeface="Arial" charset="0"/>
                <a:cs typeface="+mn-cs"/>
              </a:rPr>
              <a:t>Max-Plank institute for science of light, Erlangen, Germany</a:t>
            </a:r>
          </a:p>
        </p:txBody>
      </p:sp>
    </p:spTree>
    <p:extLst>
      <p:ext uri="{BB962C8B-B14F-4D97-AF65-F5344CB8AC3E}">
        <p14:creationId xmlns:p14="http://schemas.microsoft.com/office/powerpoint/2010/main" val="291627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7F175E-85BE-4E5D-B42B-E1442DDDB766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0963"/>
            <a:ext cx="76200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Функциональные </a:t>
            </a:r>
            <a:r>
              <a:rPr lang="ru-RU" dirty="0" smtClean="0"/>
              <a:t>свойства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500" dirty="0" smtClean="0"/>
              <a:t>SERS activity</a:t>
            </a:r>
            <a:endParaRPr lang="ru-RU" sz="3500" dirty="0"/>
          </a:p>
        </p:txBody>
      </p:sp>
      <p:sp>
        <p:nvSpPr>
          <p:cNvPr id="18437" name="Номер слайда 4"/>
          <p:cNvSpPr>
            <a:spLocks noGrp="1"/>
          </p:cNvSpPr>
          <p:nvPr/>
        </p:nvSpPr>
        <p:spPr bwMode="auto"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6C5BCEE6-0CA7-456E-AEC6-9EEA98864346}" type="slidenum">
              <a:rPr lang="en-US" altLang="ru-RU" sz="1800">
                <a:solidFill>
                  <a:srgbClr val="FFFFFF"/>
                </a:solidFill>
                <a:latin typeface="Arial" pitchFamily="34" charset="0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ru-RU" sz="18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84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pic>
        <p:nvPicPr>
          <p:cNvPr id="18439" name="Рисунок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7022"/>
          <a:stretch>
            <a:fillRect/>
          </a:stretch>
        </p:blipFill>
        <p:spPr bwMode="auto">
          <a:xfrm>
            <a:off x="12700" y="2547938"/>
            <a:ext cx="4146550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000" b="70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40" name="TextBox 8"/>
          <p:cNvSpPr txBox="1">
            <a:spLocks noChangeArrowheads="1"/>
          </p:cNvSpPr>
          <p:nvPr/>
        </p:nvSpPr>
        <p:spPr bwMode="auto">
          <a:xfrm>
            <a:off x="433388" y="1708150"/>
            <a:ext cx="3725862" cy="8302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>
                <a:latin typeface="Arial" pitchFamily="34" charset="0"/>
              </a:rPr>
              <a:t>Test molecule – R6G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>
                <a:latin typeface="Arial" pitchFamily="34" charset="0"/>
              </a:rPr>
              <a:t>Etanol solution (10</a:t>
            </a:r>
            <a:r>
              <a:rPr lang="en-US" altLang="ru-RU" sz="1800" baseline="30000">
                <a:latin typeface="Arial" pitchFamily="34" charset="0"/>
              </a:rPr>
              <a:t>-4  </a:t>
            </a:r>
            <a:r>
              <a:rPr lang="en-US" altLang="ru-RU" sz="1800">
                <a:latin typeface="Arial" pitchFamily="34" charset="0"/>
              </a:rPr>
              <a:t>- 10</a:t>
            </a:r>
            <a:r>
              <a:rPr lang="en-US" altLang="ru-RU" sz="1800" baseline="30000">
                <a:latin typeface="Arial" pitchFamily="34" charset="0"/>
              </a:rPr>
              <a:t>-8</a:t>
            </a:r>
            <a:r>
              <a:rPr lang="en-US" altLang="ru-RU" sz="1800">
                <a:latin typeface="Arial" pitchFamily="34" charset="0"/>
              </a:rPr>
              <a:t>M)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200">
              <a:latin typeface="Arial" pitchFamily="34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2700" y="5873750"/>
            <a:ext cx="8443913" cy="641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>
                <a:latin typeface="Arial" pitchFamily="34" charset="0"/>
              </a:rPr>
              <a:t>Reporting ability of the used C-Au-Ag NPs for impurity detection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>
              <a:latin typeface="Arial" pitchFamily="34" charset="0"/>
            </a:endParaRPr>
          </a:p>
        </p:txBody>
      </p:sp>
      <p:sp>
        <p:nvSpPr>
          <p:cNvPr id="18443" name="Прямоугольник 2"/>
          <p:cNvSpPr>
            <a:spLocks noChangeArrowheads="1"/>
          </p:cNvSpPr>
          <p:nvPr/>
        </p:nvSpPr>
        <p:spPr bwMode="auto">
          <a:xfrm>
            <a:off x="4421188" y="1697038"/>
            <a:ext cx="3873500" cy="861774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>
                <a:latin typeface="Arial" pitchFamily="34" charset="0"/>
              </a:rPr>
              <a:t>Proof-of-concept</a:t>
            </a:r>
            <a:r>
              <a:rPr lang="ru-RU" altLang="ru-RU" sz="1800" dirty="0">
                <a:latin typeface="Arial" pitchFamily="34" charset="0"/>
              </a:rPr>
              <a:t>:</a:t>
            </a:r>
            <a:r>
              <a:rPr lang="en-US" altLang="ru-RU" sz="1800" dirty="0">
                <a:latin typeface="Arial" pitchFamily="34" charset="0"/>
              </a:rPr>
              <a:t> Mixed SERS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dirty="0">
                <a:latin typeface="Arial" pitchFamily="34" charset="0"/>
              </a:rPr>
              <a:t>Test substances: </a:t>
            </a:r>
            <a:r>
              <a:rPr lang="en-US" altLang="ru-RU" sz="1400" dirty="0" err="1" smtClean="0">
                <a:latin typeface="Arial" pitchFamily="34" charset="0"/>
              </a:rPr>
              <a:t>anthracene</a:t>
            </a:r>
            <a:r>
              <a:rPr lang="en-US" altLang="ru-RU" sz="1400" dirty="0" smtClean="0">
                <a:latin typeface="Arial" pitchFamily="34" charset="0"/>
              </a:rPr>
              <a:t> in </a:t>
            </a:r>
            <a:r>
              <a:rPr lang="en-US" altLang="ru-RU" sz="1400" dirty="0" err="1" smtClean="0">
                <a:latin typeface="Arial" pitchFamily="34" charset="0"/>
              </a:rPr>
              <a:t>Intralipid</a:t>
            </a:r>
            <a:endParaRPr lang="en-US" altLang="ru-RU" sz="1400" dirty="0" smtClean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ru-RU" sz="1400" dirty="0">
              <a:latin typeface="Arial" pitchFamily="34" charset="0"/>
            </a:endParaRPr>
          </a:p>
        </p:txBody>
      </p:sp>
      <p:sp>
        <p:nvSpPr>
          <p:cNvPr id="18444" name="TextBox 3"/>
          <p:cNvSpPr txBox="1">
            <a:spLocks noChangeArrowheads="1"/>
          </p:cNvSpPr>
          <p:nvPr/>
        </p:nvSpPr>
        <p:spPr bwMode="auto">
          <a:xfrm>
            <a:off x="433388" y="6550025"/>
            <a:ext cx="3922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Clr>
                <a:srgbClr val="4A66AC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3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>
                <a:latin typeface="Times New Roman" pitchFamily="18" charset="0"/>
              </a:rPr>
              <a:t>microscope cover glass with ITO film, no annealing</a:t>
            </a:r>
          </a:p>
        </p:txBody>
      </p:sp>
      <p:pic>
        <p:nvPicPr>
          <p:cNvPr id="7170" name="Picture 2" descr="Figure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241959" y="2538413"/>
            <a:ext cx="4051759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270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92813B-2125-494B-AAAB-B073338693EB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Функциональные свойства </a:t>
            </a:r>
            <a:r>
              <a:rPr lang="en-US" sz="3500" dirty="0" smtClean="0"/>
              <a:t>Adsorption properties</a:t>
            </a:r>
            <a:endParaRPr lang="ru-RU" sz="3500" dirty="0"/>
          </a:p>
        </p:txBody>
      </p:sp>
      <p:sp>
        <p:nvSpPr>
          <p:cNvPr id="19460" name="Номер слайда 4"/>
          <p:cNvSpPr>
            <a:spLocks noGrp="1"/>
          </p:cNvSpPr>
          <p:nvPr/>
        </p:nvSpPr>
        <p:spPr bwMode="auto"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8880F8D8-7E7F-4E69-8B7E-2FB727B0FCD0}" type="slidenum">
              <a:rPr lang="en-US" altLang="ru-RU" sz="1800">
                <a:solidFill>
                  <a:srgbClr val="FFFFFF"/>
                </a:solidFill>
                <a:latin typeface="Arial" pitchFamily="34" charset="0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ru-RU" sz="180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9461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t="2202" r="8788"/>
          <a:stretch>
            <a:fillRect/>
          </a:stretch>
        </p:blipFill>
        <p:spPr bwMode="auto">
          <a:xfrm>
            <a:off x="76200" y="1628800"/>
            <a:ext cx="8262938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Прямоугольник 5"/>
          <p:cNvSpPr>
            <a:spLocks noChangeArrowheads="1"/>
          </p:cNvSpPr>
          <p:nvPr/>
        </p:nvSpPr>
        <p:spPr bwMode="auto">
          <a:xfrm>
            <a:off x="403225" y="5803900"/>
            <a:ext cx="79359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200">
                <a:latin typeface="Arial" pitchFamily="34" charset="0"/>
              </a:rPr>
              <a:t>Luminescence spectra of  ethanol solution of anthracene (10</a:t>
            </a:r>
            <a:r>
              <a:rPr lang="en-US" altLang="ru-RU" sz="1200" baseline="30000">
                <a:latin typeface="Arial" pitchFamily="34" charset="0"/>
              </a:rPr>
              <a:t>-6</a:t>
            </a:r>
            <a:r>
              <a:rPr lang="en-US" altLang="ru-RU" sz="1200">
                <a:latin typeface="Arial" pitchFamily="34" charset="0"/>
              </a:rPr>
              <a:t> М) measured at various immersion times from 2 to 12 min; b) dependence of luminescence intensity on immersion time; c) Raman spectrum from the 12 min immersed C-Au-Ag nanoparticles.</a:t>
            </a:r>
            <a:endParaRPr lang="ru-RU" altLang="ru-RU" sz="1200">
              <a:latin typeface="Arial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81013" y="5470525"/>
            <a:ext cx="7858125" cy="3698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>
                <a:latin typeface="Arial" pitchFamily="34" charset="0"/>
              </a:rPr>
              <a:t>Ability to extract substances from solutions</a:t>
            </a:r>
            <a:endParaRPr lang="ru-RU" altLang="ru-RU" sz="1800">
              <a:latin typeface="Arial" pitchFamily="34" charset="0"/>
            </a:endParaRPr>
          </a:p>
        </p:txBody>
      </p:sp>
      <p:sp>
        <p:nvSpPr>
          <p:cNvPr id="19465" name="TextBox 3"/>
          <p:cNvSpPr txBox="1">
            <a:spLocks noChangeArrowheads="1"/>
          </p:cNvSpPr>
          <p:nvPr/>
        </p:nvSpPr>
        <p:spPr bwMode="auto">
          <a:xfrm>
            <a:off x="481013" y="6550025"/>
            <a:ext cx="3922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Clr>
                <a:srgbClr val="4A66AC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3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400">
                <a:latin typeface="Times New Roman" pitchFamily="18" charset="0"/>
              </a:rPr>
              <a:t>microscope cover glass with ITO film, no annealing</a:t>
            </a:r>
          </a:p>
        </p:txBody>
      </p:sp>
      <p:sp>
        <p:nvSpPr>
          <p:cNvPr id="19463" name="Прямоугольник 6"/>
          <p:cNvSpPr>
            <a:spLocks noChangeArrowheads="1"/>
          </p:cNvSpPr>
          <p:nvPr/>
        </p:nvSpPr>
        <p:spPr bwMode="auto">
          <a:xfrm>
            <a:off x="481013" y="1486743"/>
            <a:ext cx="7704137" cy="6461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>
                <a:latin typeface="Arial" pitchFamily="34" charset="0"/>
              </a:rPr>
              <a:t>Test molecule: Anthracene – hazard class 2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>
                <a:latin typeface="Arial" pitchFamily="34" charset="0"/>
              </a:rPr>
              <a:t>Ethanol solution of anthracene (10</a:t>
            </a:r>
            <a:r>
              <a:rPr lang="en-US" altLang="ru-RU" sz="1800" baseline="30000">
                <a:latin typeface="Arial" pitchFamily="34" charset="0"/>
              </a:rPr>
              <a:t>-6</a:t>
            </a:r>
            <a:r>
              <a:rPr lang="en-US" altLang="ru-RU" sz="1800">
                <a:latin typeface="Arial" pitchFamily="34" charset="0"/>
              </a:rPr>
              <a:t> М)</a:t>
            </a:r>
            <a:endParaRPr lang="ru-RU" altLang="ru-RU" sz="18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06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Педагогическая деятельность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003232" cy="4800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2003</a:t>
            </a:r>
            <a:r>
              <a:rPr lang="en-US" dirty="0" smtClean="0"/>
              <a:t> – 2013 </a:t>
            </a:r>
            <a:r>
              <a:rPr lang="ru-RU" dirty="0" smtClean="0"/>
              <a:t> </a:t>
            </a:r>
            <a:r>
              <a:rPr lang="ru-RU" dirty="0" smtClean="0"/>
              <a:t>доцент кафедры Общая физика 1 (совм.)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С 2007 доцент кафедры Лазерной химии и лазерного материаловедения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Являлась руководителем 4 бакалаврских, 5 магистерских работ, 2 выпускных работ специалистов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В </a:t>
            </a:r>
            <a:r>
              <a:rPr lang="ru-RU" dirty="0"/>
              <a:t>настоящее время </a:t>
            </a:r>
            <a:r>
              <a:rPr lang="ru-RU" dirty="0" smtClean="0"/>
              <a:t>научный руководитель </a:t>
            </a:r>
            <a:r>
              <a:rPr lang="ru-RU" dirty="0"/>
              <a:t>4 студентов химического факультета и 1 студента физического </a:t>
            </a:r>
            <a:r>
              <a:rPr lang="ru-RU" dirty="0" smtClean="0"/>
              <a:t>факультета</a:t>
            </a: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Tutorial &amp; invited lectures: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«</a:t>
            </a:r>
            <a:r>
              <a:rPr lang="en-US" altLang="ja-JP" dirty="0" smtClean="0">
                <a:ea typeface="ＭＳ Ｐゴシック" pitchFamily="34" charset="-128"/>
              </a:rPr>
              <a:t>2D </a:t>
            </a:r>
            <a:r>
              <a:rPr lang="en-US" altLang="ja-JP" dirty="0">
                <a:ea typeface="ＭＳ Ｐゴシック" pitchFamily="34" charset="-128"/>
              </a:rPr>
              <a:t>and 3D laser writing in novel optical </a:t>
            </a:r>
            <a:r>
              <a:rPr lang="en-US" altLang="ja-JP" dirty="0" smtClean="0">
                <a:ea typeface="ＭＳ Ｐゴシック" pitchFamily="34" charset="-128"/>
              </a:rPr>
              <a:t>materials</a:t>
            </a:r>
            <a:r>
              <a:rPr lang="ru-RU" altLang="ja-JP" dirty="0" smtClean="0">
                <a:ea typeface="ＭＳ Ｐゴシック" pitchFamily="34" charset="-128"/>
              </a:rPr>
              <a:t>»</a:t>
            </a:r>
            <a:r>
              <a:rPr lang="ru-RU" altLang="ja-JP" dirty="0" smtClean="0"/>
              <a:t>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altLang="ja-JP" dirty="0" smtClean="0"/>
              <a:t>«</a:t>
            </a:r>
            <a:r>
              <a:rPr lang="en-US" altLang="ja-JP" dirty="0" smtClean="0"/>
              <a:t>Novel </a:t>
            </a:r>
            <a:r>
              <a:rPr lang="en-US" altLang="ja-JP" dirty="0"/>
              <a:t>horizons of laser-induced metal </a:t>
            </a:r>
            <a:r>
              <a:rPr lang="en-US" altLang="ja-JP" dirty="0" smtClean="0"/>
              <a:t>deposition</a:t>
            </a:r>
            <a:r>
              <a:rPr lang="ru-RU" altLang="ja-JP" dirty="0" smtClean="0"/>
              <a:t>»</a:t>
            </a:r>
            <a:endParaRPr lang="en-US" altLang="ja-JP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altLang="ru-RU" dirty="0" smtClean="0"/>
              <a:t>«</a:t>
            </a:r>
            <a:r>
              <a:rPr lang="en-US" altLang="ru-RU" dirty="0" smtClean="0"/>
              <a:t>Laser-induced </a:t>
            </a:r>
            <a:r>
              <a:rPr lang="en-US" altLang="ru-RU" dirty="0"/>
              <a:t>chemical </a:t>
            </a:r>
            <a:r>
              <a:rPr lang="en-US" altLang="ru-RU" dirty="0" smtClean="0"/>
              <a:t>transformations</a:t>
            </a:r>
            <a:r>
              <a:rPr lang="ru-RU" altLang="ru-RU" dirty="0" smtClean="0"/>
              <a:t>»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/>
              <a:t>«</a:t>
            </a:r>
            <a:r>
              <a:rPr lang="en-US" dirty="0" smtClean="0"/>
              <a:t>Laser-induced </a:t>
            </a:r>
            <a:r>
              <a:rPr lang="en-US" dirty="0"/>
              <a:t>synthesis in liquids, solids, liquid-solid </a:t>
            </a:r>
            <a:r>
              <a:rPr lang="en-US" dirty="0" smtClean="0"/>
              <a:t>interfaces</a:t>
            </a:r>
            <a:r>
              <a:rPr lang="ru-RU" dirty="0" smtClean="0"/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24C522-F207-42E9-B419-AEECFCEA9F72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C99C5B-792F-43F4-92BF-0072E104B8AD}" type="slidenum">
              <a:rPr lang="en-US"/>
              <a:pPr>
                <a:defRPr/>
              </a:pPr>
              <a:t>30</a:t>
            </a:fld>
            <a:endParaRPr lang="en-US"/>
          </a:p>
        </p:txBody>
      </p:sp>
      <p:pic>
        <p:nvPicPr>
          <p:cNvPr id="26627" name="Picture 8" descr="F:\metal deposition_mpl\2012\c23ag\sem\SiNW\3\SiNW_NPs\SiNW_3_q0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573016"/>
            <a:ext cx="2387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7" descr="F:\metal deposition_mpl\2012\c23ag\sem\SiNW\3\SiNW_NPs\SiNW_3_q07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79588"/>
            <a:ext cx="2387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I-V </a:t>
            </a:r>
            <a:r>
              <a:rPr lang="en-US" dirty="0"/>
              <a:t>curve</a:t>
            </a:r>
            <a:endParaRPr lang="ru-RU" dirty="0" smtClean="0"/>
          </a:p>
        </p:txBody>
      </p:sp>
      <p:sp>
        <p:nvSpPr>
          <p:cNvPr id="26631" name="TextBox 1"/>
          <p:cNvSpPr txBox="1">
            <a:spLocks noChangeArrowheads="1"/>
          </p:cNvSpPr>
          <p:nvPr/>
        </p:nvSpPr>
        <p:spPr bwMode="auto">
          <a:xfrm>
            <a:off x="6513513" y="1358900"/>
            <a:ext cx="1890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>
                <a:latin typeface="Arial" pitchFamily="34" charset="0"/>
              </a:rPr>
              <a:t>3 mg/ml acetone</a:t>
            </a:r>
            <a:endParaRPr lang="ru-RU" altLang="ru-RU" sz="1800">
              <a:latin typeface="Arial" pitchFamily="34" charset="0"/>
            </a:endParaRPr>
          </a:p>
        </p:txBody>
      </p:sp>
      <p:pic>
        <p:nvPicPr>
          <p:cNvPr id="26632" name="Picture 5" descr="F:\metal deposition_mpl\2012\c23ag\sem\SiNW\1\SiNW_NPs\SiNW_NPs_q01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1779588"/>
            <a:ext cx="2387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6" descr="F:\metal deposition_mpl\2012\c23ag\sem\SiNW\1\SiNW_NPs\SiNW_NPs_q0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3" y="3722688"/>
            <a:ext cx="2370137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TextBox 10"/>
          <p:cNvSpPr txBox="1">
            <a:spLocks noChangeArrowheads="1"/>
          </p:cNvSpPr>
          <p:nvPr/>
        </p:nvSpPr>
        <p:spPr bwMode="auto">
          <a:xfrm>
            <a:off x="111125" y="1338263"/>
            <a:ext cx="2019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>
                <a:latin typeface="Arial" pitchFamily="34" charset="0"/>
              </a:rPr>
              <a:t>10 mg/ml acetone</a:t>
            </a:r>
            <a:endParaRPr lang="ru-RU" altLang="ru-RU" sz="1800">
              <a:latin typeface="Arial" pitchFamily="34" charset="0"/>
            </a:endParaRPr>
          </a:p>
        </p:txBody>
      </p:sp>
      <p:pic>
        <p:nvPicPr>
          <p:cNvPr id="26635" name="Bild 5" descr="C:\Promo\Proben\MP180-MP183\MP180-MP183_darklog_comp_Agcontact_5 day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728788"/>
            <a:ext cx="4932100" cy="396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5298922"/>
            <a:ext cx="1682750" cy="145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332" y="5269586"/>
            <a:ext cx="1682363" cy="145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89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8038" y="2205038"/>
            <a:ext cx="2035175" cy="422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3600" smtClean="0"/>
              <a:t>Лазерная запись в халькогенидных стеклах</a:t>
            </a:r>
            <a:r>
              <a:rPr lang="en-US" altLang="ru-RU" sz="3600" smtClean="0"/>
              <a:t> (As</a:t>
            </a:r>
            <a:r>
              <a:rPr lang="en-US" altLang="ru-RU" sz="3600" baseline="-25000" smtClean="0"/>
              <a:t>2</a:t>
            </a:r>
            <a:r>
              <a:rPr lang="en-US" altLang="ru-RU" sz="3600" smtClean="0"/>
              <a:t>S</a:t>
            </a:r>
            <a:r>
              <a:rPr lang="en-US" altLang="ru-RU" sz="3600" baseline="-25000" smtClean="0"/>
              <a:t>3</a:t>
            </a:r>
            <a:r>
              <a:rPr lang="en-US" altLang="ru-RU" sz="3600" smtClean="0"/>
              <a:t>)</a:t>
            </a:r>
            <a:endParaRPr lang="ru-RU" altLang="ru-RU" sz="3600" smtClean="0"/>
          </a:p>
        </p:txBody>
      </p:sp>
      <p:pic>
        <p:nvPicPr>
          <p:cNvPr id="52227" name="Picture 6" descr="рис 19-2 r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7643" y="2182813"/>
            <a:ext cx="3384550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7" descr="19 фев_1 r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056" y="3500438"/>
            <a:ext cx="3386137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3357" y="5589240"/>
            <a:ext cx="453707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911350"/>
            <a:ext cx="3887787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3429000"/>
            <a:ext cx="287655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12"/>
          <p:cNvSpPr txBox="1">
            <a:spLocks noChangeArrowheads="1"/>
          </p:cNvSpPr>
          <p:nvPr/>
        </p:nvSpPr>
        <p:spPr bwMode="auto">
          <a:xfrm>
            <a:off x="6443637" y="2486025"/>
            <a:ext cx="109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/>
              <a:t>Top view</a:t>
            </a:r>
            <a:endParaRPr lang="ru-RU" altLang="ru-RU"/>
          </a:p>
        </p:txBody>
      </p:sp>
      <p:sp>
        <p:nvSpPr>
          <p:cNvPr id="52233" name="Text Box 13"/>
          <p:cNvSpPr txBox="1">
            <a:spLocks noChangeArrowheads="1"/>
          </p:cNvSpPr>
          <p:nvPr/>
        </p:nvSpPr>
        <p:spPr bwMode="auto">
          <a:xfrm>
            <a:off x="6372200" y="5105400"/>
            <a:ext cx="116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/>
              <a:t>Side view</a:t>
            </a:r>
            <a:endParaRPr lang="ru-RU" altLang="ru-RU"/>
          </a:p>
        </p:txBody>
      </p:sp>
      <p:sp>
        <p:nvSpPr>
          <p:cNvPr id="52234" name="Rectangle 13"/>
          <p:cNvSpPr>
            <a:spLocks noChangeArrowheads="1"/>
          </p:cNvSpPr>
          <p:nvPr/>
        </p:nvSpPr>
        <p:spPr bwMode="auto">
          <a:xfrm>
            <a:off x="0" y="1773238"/>
            <a:ext cx="8462193" cy="4730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500" dirty="0">
                <a:latin typeface="Calibri" pitchFamily="34" charset="0"/>
              </a:rPr>
              <a:t>Изменение химической структуры</a:t>
            </a:r>
          </a:p>
        </p:txBody>
      </p:sp>
      <p:sp>
        <p:nvSpPr>
          <p:cNvPr id="52235" name="Text Box 14"/>
          <p:cNvSpPr txBox="1">
            <a:spLocks noChangeArrowheads="1"/>
          </p:cNvSpPr>
          <p:nvPr/>
        </p:nvSpPr>
        <p:spPr bwMode="auto">
          <a:xfrm>
            <a:off x="3348038" y="2834458"/>
            <a:ext cx="1608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ru-RU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n ~ 10</a:t>
            </a:r>
            <a:r>
              <a:rPr lang="en-US" altLang="ru-RU" b="1" baseline="30000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-4</a:t>
            </a:r>
            <a:r>
              <a:rPr lang="en-US" altLang="ru-RU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 – 10</a:t>
            </a:r>
            <a:r>
              <a:rPr lang="en-US" altLang="ru-RU" b="1" baseline="30000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-3</a:t>
            </a:r>
            <a:endParaRPr lang="ru-RU" altLang="ru-RU" b="1" baseline="30000" dirty="0">
              <a:solidFill>
                <a:schemeClr val="bg1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24C522-F207-42E9-B419-AEECFCEA9F72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5292080" y="5472113"/>
            <a:ext cx="288032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43139" y="5046709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 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714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3600" dirty="0" smtClean="0"/>
              <a:t>Лазерная запись в оптических стеклах, легированных </a:t>
            </a:r>
            <a:r>
              <a:rPr lang="ru-RU" altLang="ru-RU" sz="3600" dirty="0" err="1" smtClean="0"/>
              <a:t>Ме</a:t>
            </a:r>
            <a:endParaRPr lang="ru-RU" altLang="ru-RU" sz="3600" dirty="0" smtClean="0"/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600450"/>
            <a:ext cx="381635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133600"/>
            <a:ext cx="38163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 Box 9"/>
          <p:cNvSpPr txBox="1">
            <a:spLocks noChangeArrowheads="1"/>
          </p:cNvSpPr>
          <p:nvPr/>
        </p:nvSpPr>
        <p:spPr bwMode="auto">
          <a:xfrm>
            <a:off x="611188" y="2341563"/>
            <a:ext cx="1027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</a:t>
            </a:r>
            <a:r>
              <a:rPr lang="en-US" altLang="ru-RU" b="1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n ~ 10</a:t>
            </a:r>
            <a:r>
              <a:rPr lang="en-US" altLang="ru-RU" b="1" baseline="30000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-</a:t>
            </a:r>
            <a:r>
              <a:rPr lang="ru-RU" altLang="ru-RU" b="1" baseline="30000" dirty="0">
                <a:solidFill>
                  <a:schemeClr val="bg1"/>
                </a:solidFill>
                <a:latin typeface="Calibri" pitchFamily="34" charset="0"/>
                <a:sym typeface="Symbol" pitchFamily="18" charset="2"/>
              </a:rPr>
              <a:t>2</a:t>
            </a:r>
          </a:p>
        </p:txBody>
      </p:sp>
      <p:sp>
        <p:nvSpPr>
          <p:cNvPr id="53253" name="Line 12"/>
          <p:cNvSpPr>
            <a:spLocks noChangeShapeType="1"/>
          </p:cNvSpPr>
          <p:nvPr/>
        </p:nvSpPr>
        <p:spPr bwMode="auto">
          <a:xfrm>
            <a:off x="539750" y="6021388"/>
            <a:ext cx="431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3254" name="Text Box 13"/>
          <p:cNvSpPr txBox="1">
            <a:spLocks noChangeArrowheads="1"/>
          </p:cNvSpPr>
          <p:nvPr/>
        </p:nvSpPr>
        <p:spPr bwMode="auto">
          <a:xfrm>
            <a:off x="468313" y="5654675"/>
            <a:ext cx="915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Calibri" pitchFamily="34" charset="0"/>
              </a:rPr>
              <a:t>50 мкм</a:t>
            </a:r>
          </a:p>
        </p:txBody>
      </p:sp>
      <p:sp>
        <p:nvSpPr>
          <p:cNvPr id="53255" name="Text Box 14"/>
          <p:cNvSpPr txBox="1">
            <a:spLocks noChangeArrowheads="1"/>
          </p:cNvSpPr>
          <p:nvPr/>
        </p:nvSpPr>
        <p:spPr bwMode="auto">
          <a:xfrm>
            <a:off x="21431" y="1656546"/>
            <a:ext cx="8431213" cy="47705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500" dirty="0">
                <a:latin typeface="Calibri" pitchFamily="34" charset="0"/>
              </a:rPr>
              <a:t>Изменение химического состава</a:t>
            </a:r>
          </a:p>
        </p:txBody>
      </p:sp>
      <p:sp>
        <p:nvSpPr>
          <p:cNvPr id="53256" name="Text Box 26"/>
          <p:cNvSpPr txBox="1">
            <a:spLocks noChangeArrowheads="1"/>
          </p:cNvSpPr>
          <p:nvPr/>
        </p:nvSpPr>
        <p:spPr bwMode="auto">
          <a:xfrm>
            <a:off x="663575" y="3952875"/>
            <a:ext cx="12117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dirty="0">
                <a:solidFill>
                  <a:schemeClr val="bg1"/>
                </a:solidFill>
                <a:latin typeface="Calibri" pitchFamily="34" charset="0"/>
              </a:rPr>
              <a:t>Стекло с </a:t>
            </a:r>
            <a:r>
              <a:rPr lang="en-US" altLang="ru-RU" dirty="0">
                <a:solidFill>
                  <a:schemeClr val="bg1"/>
                </a:solidFill>
                <a:latin typeface="Calibri" pitchFamily="34" charset="0"/>
              </a:rPr>
              <a:t>Li</a:t>
            </a:r>
            <a:endParaRPr lang="ru-RU" alt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3257" name="Text Box 29"/>
          <p:cNvSpPr txBox="1">
            <a:spLocks noChangeArrowheads="1"/>
          </p:cNvSpPr>
          <p:nvPr/>
        </p:nvSpPr>
        <p:spPr bwMode="auto">
          <a:xfrm>
            <a:off x="2411413" y="61658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Calibri" pitchFamily="34" charset="0"/>
            </a:endParaRPr>
          </a:p>
        </p:txBody>
      </p:sp>
      <p:sp>
        <p:nvSpPr>
          <p:cNvPr id="53258" name="Text Box 30"/>
          <p:cNvSpPr txBox="1">
            <a:spLocks noChangeArrowheads="1"/>
          </p:cNvSpPr>
          <p:nvPr/>
        </p:nvSpPr>
        <p:spPr bwMode="auto">
          <a:xfrm>
            <a:off x="4237038" y="6302375"/>
            <a:ext cx="227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>
                <a:latin typeface="Calibri" pitchFamily="34" charset="0"/>
              </a:rPr>
              <a:t>Aston University, UK</a:t>
            </a:r>
            <a:endParaRPr lang="ru-RU" altLang="ru-RU">
              <a:latin typeface="Calibri" pitchFamily="34" charset="0"/>
            </a:endParaRPr>
          </a:p>
        </p:txBody>
      </p:sp>
      <p:pic>
        <p:nvPicPr>
          <p:cNvPr id="12" name="Picture 2" descr="C:\Users\sony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 r="2126" b="3477"/>
          <a:stretch>
            <a:fillRect/>
          </a:stretch>
        </p:blipFill>
        <p:spPr bwMode="auto">
          <a:xfrm>
            <a:off x="2595563" y="2390945"/>
            <a:ext cx="5811970" cy="3672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CBC37B-9CD4-44C0-8335-E4877946544E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635896" y="2526229"/>
            <a:ext cx="1080120" cy="299100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84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3800" dirty="0"/>
              <a:t>Лазерная запись в оптических стеклах, легированных </a:t>
            </a:r>
            <a:r>
              <a:rPr lang="ru-RU" altLang="ru-RU" sz="3800" dirty="0" err="1"/>
              <a:t>Ме</a:t>
            </a:r>
            <a:endParaRPr lang="ru-RU" sz="3800" dirty="0"/>
          </a:p>
        </p:txBody>
      </p:sp>
      <p:sp>
        <p:nvSpPr>
          <p:cNvPr id="54274" name="Text Box 15"/>
          <p:cNvSpPr txBox="1">
            <a:spLocks noChangeArrowheads="1"/>
          </p:cNvSpPr>
          <p:nvPr/>
        </p:nvSpPr>
        <p:spPr bwMode="auto">
          <a:xfrm>
            <a:off x="-1" y="1700808"/>
            <a:ext cx="8453343" cy="47705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500" dirty="0">
                <a:latin typeface="Calibri" pitchFamily="34" charset="0"/>
              </a:rPr>
              <a:t> </a:t>
            </a:r>
            <a:r>
              <a:rPr lang="ru-RU" altLang="ru-RU" sz="2500" dirty="0" smtClean="0">
                <a:latin typeface="Calibri" pitchFamily="34" charset="0"/>
              </a:rPr>
              <a:t>   Изменение </a:t>
            </a:r>
            <a:r>
              <a:rPr lang="ru-RU" altLang="ru-RU" sz="2500" dirty="0">
                <a:latin typeface="Calibri" pitchFamily="34" charset="0"/>
              </a:rPr>
              <a:t>степени окисления</a:t>
            </a:r>
          </a:p>
        </p:txBody>
      </p:sp>
      <p:pic>
        <p:nvPicPr>
          <p:cNvPr id="54276" name="Picture 25" descr="Ag"/>
          <p:cNvPicPr>
            <a:picLocks noChangeAspect="1" noChangeArrowheads="1"/>
          </p:cNvPicPr>
          <p:nvPr/>
        </p:nvPicPr>
        <p:blipFill>
          <a:blip r:embed="rId2"/>
          <a:srcRect l="58281" t="32292"/>
          <a:stretch>
            <a:fillRect/>
          </a:stretch>
        </p:blipFill>
        <p:spPr bwMode="auto">
          <a:xfrm>
            <a:off x="250826" y="2175135"/>
            <a:ext cx="2532856" cy="328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Text Box 27"/>
          <p:cNvSpPr txBox="1">
            <a:spLocks noChangeArrowheads="1"/>
          </p:cNvSpPr>
          <p:nvPr/>
        </p:nvSpPr>
        <p:spPr bwMode="auto">
          <a:xfrm>
            <a:off x="271533" y="2175135"/>
            <a:ext cx="13031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dirty="0">
                <a:solidFill>
                  <a:schemeClr val="bg1"/>
                </a:solidFill>
                <a:latin typeface="Calibri" pitchFamily="34" charset="0"/>
              </a:rPr>
              <a:t>Стекло с </a:t>
            </a:r>
            <a:r>
              <a:rPr lang="en-US" altLang="ru-RU" dirty="0">
                <a:solidFill>
                  <a:schemeClr val="bg1"/>
                </a:solidFill>
                <a:latin typeface="Calibri" pitchFamily="34" charset="0"/>
              </a:rPr>
              <a:t>Ag</a:t>
            </a:r>
            <a:endParaRPr lang="ru-RU" altLang="ru-RU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-9426" r="10727" b="9426"/>
          <a:stretch/>
        </p:blipFill>
        <p:spPr bwMode="auto">
          <a:xfrm>
            <a:off x="3326178" y="2275151"/>
            <a:ext cx="4918230" cy="433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806516"/>
            <a:ext cx="2536440" cy="190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97611" y="6473660"/>
            <a:ext cx="54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Symbol" panose="05050102010706020507" pitchFamily="18" charset="2"/>
              </a:rPr>
              <a:t>l</a:t>
            </a:r>
            <a:r>
              <a:rPr lang="en-US" sz="1200" dirty="0" smtClean="0"/>
              <a:t>, </a:t>
            </a:r>
            <a:r>
              <a:rPr lang="ru-RU" sz="1200" dirty="0" err="1" smtClean="0"/>
              <a:t>нм</a:t>
            </a:r>
            <a:endParaRPr lang="ru-RU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843808" y="2186847"/>
            <a:ext cx="5616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Формирование </a:t>
            </a:r>
            <a:r>
              <a:rPr lang="en-US" dirty="0"/>
              <a:t>Ag NPs</a:t>
            </a:r>
            <a:r>
              <a:rPr lang="ru-RU" dirty="0"/>
              <a:t> </a:t>
            </a:r>
            <a:r>
              <a:rPr lang="ru-RU" dirty="0" smtClean="0"/>
              <a:t>под воздействием </a:t>
            </a:r>
            <a:r>
              <a:rPr lang="ru-RU" dirty="0" err="1" smtClean="0"/>
              <a:t>фс</a:t>
            </a:r>
            <a:r>
              <a:rPr lang="ru-RU" dirty="0" smtClean="0"/>
              <a:t> лазерного излучения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60032" y="2924944"/>
            <a:ext cx="5563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Symbol" panose="05050102010706020507" pitchFamily="18" charset="2"/>
              </a:rPr>
              <a:t>l</a:t>
            </a:r>
            <a:r>
              <a:rPr lang="en-US" sz="1200" dirty="0" err="1" smtClean="0">
                <a:latin typeface="+mj-lt"/>
              </a:rPr>
              <a:t>ex</a:t>
            </a:r>
            <a:r>
              <a:rPr lang="en-US" sz="1200" dirty="0" smtClean="0">
                <a:latin typeface="+mj-lt"/>
              </a:rPr>
              <a:t> =</a:t>
            </a:r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1436629" y="4575683"/>
            <a:ext cx="3276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Люминесценция </a:t>
            </a:r>
            <a:r>
              <a:rPr lang="en-US" sz="1200" b="1" dirty="0"/>
              <a:t>Ag NPs</a:t>
            </a:r>
            <a:r>
              <a:rPr lang="ru-RU" sz="1200" b="1" dirty="0"/>
              <a:t> при различном </a:t>
            </a:r>
            <a:endParaRPr lang="ru-RU" sz="1200" b="1" dirty="0" smtClean="0"/>
          </a:p>
          <a:p>
            <a:r>
              <a:rPr lang="ru-RU" sz="1200" b="1" dirty="0" smtClean="0"/>
              <a:t>кол-ве сканирований</a:t>
            </a:r>
            <a:endParaRPr lang="ru-RU" b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DDE6AD-CE9B-42DE-AC06-A1D5335C67F6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327858" y="5512950"/>
            <a:ext cx="360040" cy="4878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62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679" y="178280"/>
            <a:ext cx="7620000" cy="1143000"/>
          </a:xfrm>
        </p:spPr>
        <p:txBody>
          <a:bodyPr/>
          <a:lstStyle/>
          <a:p>
            <a:r>
              <a:rPr lang="ru-RU" dirty="0" err="1" smtClean="0"/>
              <a:t>Наночастицы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004048" y="1435431"/>
            <a:ext cx="3401011" cy="23083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SEM, TEM, EDX, XPS</a:t>
            </a:r>
            <a:r>
              <a:rPr lang="ru-RU" dirty="0" smtClean="0"/>
              <a:t>,</a:t>
            </a:r>
          </a:p>
          <a:p>
            <a:r>
              <a:rPr lang="ru-RU" dirty="0" smtClean="0"/>
              <a:t>Спектроскопия поглощения</a:t>
            </a:r>
          </a:p>
          <a:p>
            <a:r>
              <a:rPr lang="ru-RU" dirty="0" smtClean="0"/>
              <a:t>Спектроскопия КРС</a:t>
            </a:r>
            <a:endParaRPr lang="en-US" dirty="0" smtClean="0"/>
          </a:p>
          <a:p>
            <a:endParaRPr lang="en-US" dirty="0" smtClean="0"/>
          </a:p>
          <a:p>
            <a:r>
              <a:rPr lang="ru-RU" b="1" dirty="0" smtClean="0"/>
              <a:t>Гибридные </a:t>
            </a:r>
            <a:r>
              <a:rPr lang="en-US" b="1" dirty="0" smtClean="0"/>
              <a:t>C-Au-Ag </a:t>
            </a:r>
            <a:r>
              <a:rPr lang="ru-RU" b="1" dirty="0" smtClean="0"/>
              <a:t>НЧ</a:t>
            </a:r>
          </a:p>
          <a:p>
            <a:r>
              <a:rPr lang="en-US" b="1" dirty="0"/>
              <a:t>C-Au-Ag </a:t>
            </a:r>
            <a:r>
              <a:rPr lang="en-US" b="1" dirty="0" smtClean="0"/>
              <a:t>~ </a:t>
            </a:r>
            <a:r>
              <a:rPr lang="ru-RU" dirty="0" smtClean="0"/>
              <a:t>90/5/5 </a:t>
            </a:r>
            <a:r>
              <a:rPr lang="ru-RU" dirty="0" err="1" smtClean="0"/>
              <a:t>ат</a:t>
            </a:r>
            <a:r>
              <a:rPr lang="ru-RU" dirty="0" smtClean="0"/>
              <a:t>%:</a:t>
            </a:r>
            <a:endParaRPr lang="en-US" dirty="0" smtClean="0"/>
          </a:p>
          <a:p>
            <a:r>
              <a:rPr lang="en-US" b="1" dirty="0" smtClean="0"/>
              <a:t>Au-Ag</a:t>
            </a:r>
            <a:r>
              <a:rPr lang="en-US" dirty="0" smtClean="0"/>
              <a:t> ~ 1 – 5 nm</a:t>
            </a:r>
          </a:p>
          <a:p>
            <a:r>
              <a:rPr lang="en-US" b="1" dirty="0" smtClean="0"/>
              <a:t>C</a:t>
            </a:r>
            <a:r>
              <a:rPr lang="en-US" dirty="0" smtClean="0"/>
              <a:t> ~ 20 – 150 nm</a:t>
            </a:r>
            <a:r>
              <a:rPr lang="ru-RU" dirty="0" smtClean="0"/>
              <a:t> (</a:t>
            </a:r>
            <a:r>
              <a:rPr lang="ru-RU" dirty="0">
                <a:sym typeface="Symbol"/>
              </a:rPr>
              <a:t>-С:Н</a:t>
            </a:r>
            <a:r>
              <a:rPr lang="ru-RU" dirty="0"/>
              <a:t>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71235" y="1475492"/>
            <a:ext cx="1616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HighRes</a:t>
            </a:r>
            <a:r>
              <a:rPr lang="en-US" dirty="0" smtClean="0">
                <a:solidFill>
                  <a:schemeClr val="bg1"/>
                </a:solidFill>
              </a:rPr>
              <a:t> TEM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24C522-F207-42E9-B419-AEECFCEA9F72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4" name="Picture 18" descr="sample1 - 01 (3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435431"/>
            <a:ext cx="4888667" cy="537794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743755"/>
            <a:ext cx="2997613" cy="29976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1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0FE4DC-A58B-41DD-A824-765B5771BCB4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274638"/>
            <a:ext cx="8531224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dirty="0"/>
              <a:t>«</a:t>
            </a:r>
            <a:r>
              <a:rPr lang="ru-RU" sz="4000" dirty="0" err="1"/>
              <a:t>Нанопластины</a:t>
            </a:r>
            <a:r>
              <a:rPr lang="ru-RU" sz="4000" dirty="0"/>
              <a:t>»</a:t>
            </a:r>
            <a:r>
              <a:rPr lang="en-US" sz="4000" dirty="0" smtClean="0"/>
              <a:t> SEM&amp;TEM&amp;EDX</a:t>
            </a:r>
            <a:endParaRPr lang="ru-RU" sz="4000" dirty="0"/>
          </a:p>
        </p:txBody>
      </p:sp>
      <p:sp>
        <p:nvSpPr>
          <p:cNvPr id="32772" name="Номер слайда 5"/>
          <p:cNvSpPr>
            <a:spLocks noGrp="1"/>
          </p:cNvSpPr>
          <p:nvPr/>
        </p:nvSpPr>
        <p:spPr bwMode="auto"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62179389-FF77-403D-97DA-54F5E0A3A699}" type="slidenum">
              <a:rPr lang="en-US" altLang="ru-RU" sz="1800">
                <a:solidFill>
                  <a:srgbClr val="FFFFFF"/>
                </a:solidFill>
                <a:latin typeface="Arial" charset="0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ru-RU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2773" name="Picture 5" descr="315_new_tilted 45_q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432" y="3312368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315_new_tilted 45_q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26876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6847161"/>
              </p:ext>
            </p:extLst>
          </p:nvPr>
        </p:nvGraphicFramePr>
        <p:xfrm>
          <a:off x="5321374" y="1268760"/>
          <a:ext cx="3067050" cy="306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5" r:id="rId6" imgW="3062987" imgH="3062987" progId="CorelPHOTOPAINT.Image.15">
                  <p:embed/>
                </p:oleObj>
              </mc:Choice>
              <mc:Fallback>
                <p:oleObj r:id="rId6" imgW="3062987" imgH="3062987" progId="CorelPHOTOPAINT.Image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1374" y="1268760"/>
                        <a:ext cx="3067050" cy="306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338" y="1274291"/>
            <a:ext cx="8300094" cy="10464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3000" dirty="0" smtClean="0">
                <a:latin typeface="Arial" charset="0"/>
              </a:rPr>
              <a:t>Гибридные «кристаллические»</a:t>
            </a:r>
            <a:r>
              <a:rPr lang="en-US" altLang="ru-RU" sz="3000" dirty="0" smtClean="0">
                <a:latin typeface="Arial" charset="0"/>
              </a:rPr>
              <a:t> C-Au-Ag </a:t>
            </a:r>
            <a:r>
              <a:rPr lang="ru-RU" sz="3200" dirty="0" err="1"/>
              <a:t>Нанопластины</a:t>
            </a:r>
            <a:r>
              <a:rPr lang="ru-RU" sz="3200" dirty="0"/>
              <a:t> </a:t>
            </a:r>
            <a:r>
              <a:rPr lang="ru-RU" sz="3200" dirty="0" smtClean="0"/>
              <a:t>(</a:t>
            </a:r>
            <a:r>
              <a:rPr lang="en-US" altLang="ru-RU" sz="3000" dirty="0" err="1" smtClean="0">
                <a:latin typeface="Arial" charset="0"/>
              </a:rPr>
              <a:t>nanoflakes</a:t>
            </a:r>
            <a:r>
              <a:rPr lang="ru-RU" altLang="ru-RU" sz="3000" dirty="0" smtClean="0">
                <a:latin typeface="Arial" charset="0"/>
              </a:rPr>
              <a:t>)</a:t>
            </a:r>
            <a:endParaRPr lang="ru-RU" altLang="ru-RU" sz="3000" dirty="0">
              <a:latin typeface="Arial" charset="0"/>
            </a:endParaRPr>
          </a:p>
        </p:txBody>
      </p:sp>
      <p:pic>
        <p:nvPicPr>
          <p:cNvPr id="12" name="Picture 7" descr="C:\Users\OLC-7\Desktop\312-nanoflakes_02.t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1" b="26985"/>
          <a:stretch/>
        </p:blipFill>
        <p:spPr bwMode="auto">
          <a:xfrm>
            <a:off x="160338" y="4697760"/>
            <a:ext cx="4164406" cy="204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31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370E1B-AFFF-4E5F-95E9-67689CF6034C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28675" name="Номер слайда 3"/>
          <p:cNvSpPr>
            <a:spLocks noGrp="1"/>
          </p:cNvSpPr>
          <p:nvPr/>
        </p:nvSpPr>
        <p:spPr bwMode="auto"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fld id="{D55B9AEC-8F4D-465B-B697-4E64C7B879A5}" type="slidenum">
              <a:rPr lang="en-US" altLang="ru-RU" sz="1800">
                <a:solidFill>
                  <a:srgbClr val="FFFFFF"/>
                </a:solidFill>
                <a:latin typeface="Arial" charset="0"/>
              </a:rPr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ru-RU" sz="1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987800"/>
            <a:ext cx="4181475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F:\metal deposition_mpl\2012\c23ag\sem\SiNW_ZZ26c\SiNW_ZZ26c_q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038225"/>
            <a:ext cx="4059237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F:\metal deposition_mpl\2012\c23ag\sem\SiNW_ZZ26c\SiNW_ZZ26c_q06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1038225"/>
            <a:ext cx="4059237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ctangle 6"/>
          <p:cNvSpPr>
            <a:spLocks noChangeArrowheads="1"/>
          </p:cNvSpPr>
          <p:nvPr/>
        </p:nvSpPr>
        <p:spPr bwMode="auto">
          <a:xfrm>
            <a:off x="4335463" y="1027113"/>
            <a:ext cx="1504950" cy="361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 b="1" dirty="0">
                <a:solidFill>
                  <a:schemeClr val="bg1"/>
                </a:solidFill>
                <a:latin typeface="Arial" charset="0"/>
              </a:rPr>
              <a:t>Acetone</a:t>
            </a:r>
            <a:endParaRPr lang="ru-RU" altLang="ru-RU" sz="18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63513" y="116632"/>
            <a:ext cx="8231187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pPr>
              <a:defRPr/>
            </a:pPr>
            <a:r>
              <a:rPr lang="ru-RU" dirty="0" smtClean="0"/>
              <a:t>«</a:t>
            </a:r>
            <a:r>
              <a:rPr lang="ru-RU" dirty="0" err="1" smtClean="0"/>
              <a:t>Нанозвезды</a:t>
            </a:r>
            <a:r>
              <a:rPr lang="ru-RU" dirty="0" smtClean="0"/>
              <a:t>» </a:t>
            </a:r>
            <a:r>
              <a:rPr lang="en-US" sz="4800" dirty="0" smtClean="0"/>
              <a:t>SEM&amp;EDX</a:t>
            </a:r>
            <a:endParaRPr lang="ru-RU" dirty="0"/>
          </a:p>
        </p:txBody>
      </p:sp>
      <p:pic>
        <p:nvPicPr>
          <p:cNvPr id="28681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4054475"/>
            <a:ext cx="4022725" cy="280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2" name="Rectangle 6"/>
          <p:cNvSpPr>
            <a:spLocks noChangeArrowheads="1"/>
          </p:cNvSpPr>
          <p:nvPr/>
        </p:nvSpPr>
        <p:spPr bwMode="auto">
          <a:xfrm>
            <a:off x="4319588" y="4054475"/>
            <a:ext cx="1584325" cy="352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1800">
                <a:solidFill>
                  <a:schemeClr val="bg1"/>
                </a:solidFill>
                <a:latin typeface="Arial" charset="0"/>
              </a:rPr>
              <a:t>A</a:t>
            </a:r>
            <a:r>
              <a:rPr lang="ru-RU" altLang="ru-RU" sz="1800">
                <a:solidFill>
                  <a:schemeClr val="bg1"/>
                </a:solidFill>
                <a:latin typeface="Arial" charset="0"/>
              </a:rPr>
              <a:t>cetophenon</a:t>
            </a:r>
          </a:p>
        </p:txBody>
      </p:sp>
    </p:spTree>
    <p:extLst>
      <p:ext uri="{BB962C8B-B14F-4D97-AF65-F5344CB8AC3E}">
        <p14:creationId xmlns:p14="http://schemas.microsoft.com/office/powerpoint/2010/main" val="400638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Методическая </a:t>
            </a:r>
            <a:r>
              <a:rPr lang="ru-RU" dirty="0"/>
              <a:t>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8280920" cy="480060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Учебные пособия (2011 - 2013)  - 3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Разработка учебно-методического обеспечения в рамках проекта «Поставка учебно-методического обеспечения для подготовки кадров по программам высшего профессионального образования для тематического направления ННС "Композитные </a:t>
            </a:r>
            <a:r>
              <a:rPr lang="ru-RU" dirty="0" err="1"/>
              <a:t>наноматериалы</a:t>
            </a:r>
            <a:r>
              <a:rPr lang="ru-RU" dirty="0"/>
              <a:t>"» (14.11.2008-20.09.2009)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Педагогическая нагрузка включает проведение </a:t>
            </a:r>
            <a:r>
              <a:rPr lang="ru-RU" dirty="0" smtClean="0"/>
              <a:t>семинаров</a:t>
            </a:r>
            <a:r>
              <a:rPr lang="en-US" dirty="0" smtClean="0"/>
              <a:t> </a:t>
            </a:r>
            <a:r>
              <a:rPr lang="ru-RU" dirty="0" smtClean="0"/>
              <a:t>и</a:t>
            </a:r>
            <a:r>
              <a:rPr lang="en-US" dirty="0" smtClean="0"/>
              <a:t> </a:t>
            </a:r>
            <a:r>
              <a:rPr lang="ru-RU" dirty="0" smtClean="0"/>
              <a:t>чтение </a:t>
            </a:r>
            <a:r>
              <a:rPr lang="ru-RU" dirty="0"/>
              <a:t>лекций </a:t>
            </a:r>
            <a:r>
              <a:rPr lang="ru-RU" dirty="0" smtClean="0"/>
              <a:t>по 3 спецкурсам для студентов химического факультета:</a:t>
            </a:r>
            <a:endParaRPr lang="en-US" dirty="0"/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/>
              <a:t>«Взаимодействие лазерного излучения с веществом»,</a:t>
            </a:r>
            <a:endParaRPr lang="en-US" sz="1800" dirty="0"/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/>
              <a:t>«</a:t>
            </a:r>
            <a:r>
              <a:rPr lang="ru-RU" sz="1800" u="sng" dirty="0" err="1"/>
              <a:t>Фемтосекундные</a:t>
            </a:r>
            <a:r>
              <a:rPr lang="ru-RU" sz="1800" u="sng" dirty="0"/>
              <a:t> лазерные системы и </a:t>
            </a:r>
            <a:r>
              <a:rPr lang="ru-RU" sz="1800" u="sng" dirty="0" err="1"/>
              <a:t>двухфотонные</a:t>
            </a:r>
            <a:r>
              <a:rPr lang="ru-RU" sz="1800" u="sng" dirty="0"/>
              <a:t> химические процессы</a:t>
            </a:r>
            <a:r>
              <a:rPr lang="ru-RU" sz="1800" dirty="0"/>
              <a:t>», </a:t>
            </a:r>
            <a:endParaRPr lang="en-US" sz="1800" dirty="0"/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/>
              <a:t>«</a:t>
            </a:r>
            <a:r>
              <a:rPr lang="ru-RU" sz="1800" u="sng" dirty="0"/>
              <a:t>Лазерный синтез и модификация новых материалов</a:t>
            </a:r>
            <a:r>
              <a:rPr lang="ru-RU" sz="1800" dirty="0"/>
              <a:t>», </a:t>
            </a:r>
            <a:endParaRPr lang="en-US" sz="1800" dirty="0"/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dirty="0"/>
              <a:t>«Новые материалы оптической информатики» и проведение лабораторного практикума для студентов физического факультета.</a:t>
            </a:r>
            <a:endParaRPr lang="en-US" sz="180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24C522-F207-42E9-B419-AEECFCEA9F72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71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Участие в НИР, программах, грантах </a:t>
            </a:r>
            <a:r>
              <a:rPr lang="ru-RU" dirty="0" smtClean="0"/>
              <a:t>...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141168"/>
          </a:xfrm>
        </p:spPr>
        <p:txBody>
          <a:bodyPr rtlCol="0">
            <a:normAutofit fontScale="70000" lnSpcReduction="2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300" dirty="0"/>
              <a:t>Участвовала в выполнении </a:t>
            </a:r>
            <a:r>
              <a:rPr lang="ru-RU" sz="2300" dirty="0" smtClean="0"/>
              <a:t>более чем 14 научно-исследовательских проектов </a:t>
            </a:r>
          </a:p>
          <a:p>
            <a:pPr indent="-342900" fontAlgn="auto">
              <a:spcAft>
                <a:spcPts val="0"/>
              </a:spcAft>
              <a:defRPr/>
            </a:pPr>
            <a:r>
              <a:rPr lang="ru-RU" sz="2300" dirty="0" smtClean="0"/>
              <a:t>ФЦП</a:t>
            </a:r>
            <a:r>
              <a:rPr lang="ru-RU" sz="2300" dirty="0"/>
              <a:t>: «Разработка метода получения </a:t>
            </a:r>
            <a:r>
              <a:rPr lang="ru-RU" sz="2300" dirty="0" err="1">
                <a:solidFill>
                  <a:srgbClr val="FF0000"/>
                </a:solidFill>
              </a:rPr>
              <a:t>наноструктурированных</a:t>
            </a:r>
            <a:r>
              <a:rPr lang="ru-RU" sz="2300" dirty="0">
                <a:solidFill>
                  <a:srgbClr val="FF0000"/>
                </a:solidFill>
              </a:rPr>
              <a:t> металлических элементов</a:t>
            </a:r>
            <a:r>
              <a:rPr lang="ru-RU" sz="2300" dirty="0"/>
              <a:t> на поверхности диэлектриков с использованием лазерного осаждения металла из жидкой фазы для создания элементов устройств современной </a:t>
            </a:r>
            <a:r>
              <a:rPr lang="ru-RU" sz="2300" dirty="0" err="1"/>
              <a:t>фотоники</a:t>
            </a:r>
            <a:r>
              <a:rPr lang="ru-RU" sz="2300" dirty="0"/>
              <a:t> и микроэлектроники с участием научных организаций </a:t>
            </a:r>
            <a:r>
              <a:rPr lang="ru-RU" sz="2300" dirty="0">
                <a:solidFill>
                  <a:srgbClr val="FF0000"/>
                </a:solidFill>
              </a:rPr>
              <a:t>Финляндии</a:t>
            </a:r>
            <a:r>
              <a:rPr lang="ru-RU" sz="2300" dirty="0"/>
              <a:t>» (01.10.2009-20.09.2010), </a:t>
            </a:r>
            <a:endParaRPr lang="en-US" sz="23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300" dirty="0"/>
              <a:t>ФЦП</a:t>
            </a:r>
            <a:r>
              <a:rPr lang="ru-RU" sz="2300" dirty="0" smtClean="0"/>
              <a:t>: «</a:t>
            </a:r>
            <a:r>
              <a:rPr lang="ru-RU" sz="2300" dirty="0"/>
              <a:t>Разработка основ технологии формирования </a:t>
            </a:r>
            <a:r>
              <a:rPr lang="ru-RU" sz="2300" dirty="0">
                <a:solidFill>
                  <a:srgbClr val="FF0000"/>
                </a:solidFill>
              </a:rPr>
              <a:t>прецизионных доменных структур </a:t>
            </a:r>
            <a:r>
              <a:rPr lang="ru-RU" sz="2300" dirty="0"/>
              <a:t>в сегнетоэлектрических нелинейно-оптических монокристаллах для рабочих элементов оптических преобразователей лазерного излучения» (09.09.2008-31.10.2009), </a:t>
            </a:r>
            <a:endParaRPr lang="ru-RU" sz="23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300" dirty="0" smtClean="0">
                <a:solidFill>
                  <a:srgbClr val="FF0000"/>
                </a:solidFill>
              </a:rPr>
              <a:t>РФФИ – Тайвань </a:t>
            </a:r>
            <a:r>
              <a:rPr lang="ru-RU" sz="2300" dirty="0" smtClean="0"/>
              <a:t>«</a:t>
            </a:r>
            <a:r>
              <a:rPr lang="ru-RU" sz="2300" dirty="0"/>
              <a:t>Исследование новых стеклообразных полупроводников, </a:t>
            </a:r>
            <a:r>
              <a:rPr lang="ru-RU" sz="2300" dirty="0" err="1"/>
              <a:t>допированных</a:t>
            </a:r>
            <a:r>
              <a:rPr lang="ru-RU" sz="2300" dirty="0"/>
              <a:t> редкоземельными ионами для инфракрасных волоконных лазеров</a:t>
            </a:r>
            <a:r>
              <a:rPr lang="ru-RU" sz="2300" dirty="0" smtClean="0"/>
              <a:t>»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300" dirty="0" smtClean="0">
                <a:solidFill>
                  <a:srgbClr val="FF0000"/>
                </a:solidFill>
              </a:rPr>
              <a:t>РФФИ - Германия</a:t>
            </a:r>
            <a:r>
              <a:rPr lang="en-US" sz="2300" dirty="0" smtClean="0">
                <a:solidFill>
                  <a:srgbClr val="FF0000"/>
                </a:solidFill>
              </a:rPr>
              <a:t> </a:t>
            </a:r>
            <a:r>
              <a:rPr lang="ru-RU" sz="2300" dirty="0" smtClean="0"/>
              <a:t>«Создание </a:t>
            </a:r>
            <a:r>
              <a:rPr lang="ru-RU" sz="2300" dirty="0"/>
              <a:t>и исследование </a:t>
            </a:r>
            <a:r>
              <a:rPr lang="ru-RU" sz="2300" dirty="0" err="1"/>
              <a:t>фотонно</a:t>
            </a:r>
            <a:r>
              <a:rPr lang="ru-RU" sz="2300" dirty="0"/>
              <a:t>-кристаллических волокон из халькогенидных </a:t>
            </a:r>
            <a:r>
              <a:rPr lang="ru-RU" sz="2300" dirty="0" smtClean="0"/>
              <a:t>стекол»</a:t>
            </a:r>
            <a:r>
              <a:rPr lang="en-US" sz="2300" dirty="0" smtClean="0"/>
              <a:t> (2008 - 2009)</a:t>
            </a:r>
            <a:r>
              <a:rPr lang="ru-RU" sz="2300" dirty="0" smtClean="0"/>
              <a:t>.</a:t>
            </a:r>
            <a:endParaRPr lang="en-US" sz="23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300" dirty="0">
                <a:solidFill>
                  <a:srgbClr val="FF0000"/>
                </a:solidFill>
              </a:rPr>
              <a:t>Korea Institute of Machinery and Materials </a:t>
            </a:r>
            <a:r>
              <a:rPr lang="ru-RU" sz="2300" dirty="0" smtClean="0"/>
              <a:t>«</a:t>
            </a:r>
            <a:r>
              <a:rPr lang="en-US" sz="2300" dirty="0" smtClean="0"/>
              <a:t>Laser-assisted </a:t>
            </a:r>
            <a:r>
              <a:rPr lang="en-US" sz="2300" dirty="0"/>
              <a:t>metal deposition on the dielectric </a:t>
            </a:r>
            <a:r>
              <a:rPr lang="en-US" sz="2300" dirty="0" smtClean="0"/>
              <a:t>substrate</a:t>
            </a:r>
            <a:r>
              <a:rPr lang="ru-RU" sz="2300" dirty="0" smtClean="0"/>
              <a:t>»</a:t>
            </a:r>
            <a:r>
              <a:rPr lang="en-US" sz="2300" dirty="0" smtClean="0"/>
              <a:t> (2007 - 2008)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3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300" dirty="0" smtClean="0"/>
              <a:t>Являлась </a:t>
            </a:r>
            <a:r>
              <a:rPr lang="ru-RU" sz="2300" dirty="0">
                <a:solidFill>
                  <a:srgbClr val="FF0000"/>
                </a:solidFill>
              </a:rPr>
              <a:t>руководителем проекта </a:t>
            </a:r>
            <a:r>
              <a:rPr lang="ru-RU" sz="2300" dirty="0"/>
              <a:t>«Разработка метода синтеза </a:t>
            </a:r>
            <a:r>
              <a:rPr lang="ru-RU" sz="2300" dirty="0" err="1"/>
              <a:t>нанокристаллических</a:t>
            </a:r>
            <a:r>
              <a:rPr lang="ru-RU" sz="2300" dirty="0"/>
              <a:t> люминесцентных меток для визуализации молекулярных маркеров в клетках и тканях» (21.10.2011 – 09.09.2012), выполняемого в рамках </a:t>
            </a:r>
            <a:r>
              <a:rPr lang="ru-RU" sz="2300" dirty="0">
                <a:solidFill>
                  <a:srgbClr val="FF0000"/>
                </a:solidFill>
              </a:rPr>
              <a:t>ФЦП</a:t>
            </a:r>
            <a:r>
              <a:rPr lang="ru-RU" sz="2300" dirty="0"/>
              <a:t>. </a:t>
            </a:r>
            <a:r>
              <a:rPr lang="en-US" sz="2300" dirty="0" smtClean="0"/>
              <a:t>(</a:t>
            </a:r>
            <a:r>
              <a:rPr lang="en-US" sz="2300" dirty="0" smtClean="0">
                <a:solidFill>
                  <a:srgbClr val="FF0000"/>
                </a:solidFill>
              </a:rPr>
              <a:t>16,8 </a:t>
            </a:r>
            <a:r>
              <a:rPr lang="ru-RU" sz="2300" dirty="0" smtClean="0">
                <a:solidFill>
                  <a:srgbClr val="FF0000"/>
                </a:solidFill>
              </a:rPr>
              <a:t>млн. руб</a:t>
            </a:r>
            <a:r>
              <a:rPr lang="ru-RU" sz="2300" dirty="0" smtClean="0"/>
              <a:t>.</a:t>
            </a:r>
            <a:r>
              <a:rPr lang="en-US" sz="2300" dirty="0" smtClean="0"/>
              <a:t>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300" dirty="0" smtClean="0"/>
              <a:t>По </a:t>
            </a:r>
            <a:r>
              <a:rPr lang="ru-RU" sz="2300" dirty="0"/>
              <a:t>результатам экспертного анализа, проведенного </a:t>
            </a:r>
            <a:r>
              <a:rPr lang="ru-RU" sz="2300" dirty="0" err="1"/>
              <a:t>Минобрнауки</a:t>
            </a:r>
            <a:r>
              <a:rPr lang="ru-RU" sz="2300" dirty="0"/>
              <a:t> РФ, выполненный проект был отнесен  к категории </a:t>
            </a:r>
            <a:r>
              <a:rPr lang="ru-RU" sz="2300" dirty="0">
                <a:solidFill>
                  <a:srgbClr val="FF0000"/>
                </a:solidFill>
              </a:rPr>
              <a:t>«500 лучших».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24C522-F207-42E9-B419-AEECFCEA9F72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7" name="AutoShape 2" descr="https://apf51.mail.ru/cgi-bin/readmsg/%D0%91%D1%80%D1%8E%D1%81%D1%81%D0%B5%D0%BB%D1%8C%202007%20%D0%B3.%20196.jpg?id=13905470770000000763%3B0%3B1&amp;exif=1&amp;bs=2315&amp;bl=36825&amp;ct=image%2Fjpeg&amp;cn=%D0%91%D1%80%D1%8E%D1%81%D1%81%D0%B5%D0%BB%D1%8C%202007%20%D0%B3.%20196.jpg&amp;cte=base6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395536" y="1844824"/>
            <a:ext cx="7596336" cy="2889250"/>
            <a:chOff x="395536" y="2490947"/>
            <a:chExt cx="7596336" cy="2889250"/>
          </a:xfrm>
        </p:grpSpPr>
        <p:pic>
          <p:nvPicPr>
            <p:cNvPr id="6" name="Рисунок 5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5" t="6570" r="6570" b="9776"/>
            <a:stretch/>
          </p:blipFill>
          <p:spPr bwMode="auto">
            <a:xfrm>
              <a:off x="395536" y="2547630"/>
              <a:ext cx="2808312" cy="28092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147" name="Picture 3" descr="C:\Users\sony\Downloads\Брюссель 2007 г. 19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3187" y="2523683"/>
              <a:ext cx="3808685" cy="2856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4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677" y="2490947"/>
              <a:ext cx="2065020" cy="288925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Научная деятельность</a:t>
            </a:r>
            <a:endParaRPr lang="ru-RU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6350" y="1230313"/>
            <a:ext cx="8534400" cy="758825"/>
          </a:xfrm>
          <a:prstGeom prst="rect">
            <a:avLst/>
          </a:prstGeom>
        </p:spPr>
        <p:txBody>
          <a:bodyPr anchor="b">
            <a:normAutofit fontScale="9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altLang="ru-RU" dirty="0" smtClean="0">
                <a:solidFill>
                  <a:schemeClr val="tx2"/>
                </a:solidFill>
              </a:rPr>
              <a:t>Лазерно-индуцированные химические реакции</a:t>
            </a: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33363" y="3140968"/>
            <a:ext cx="822642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200" b="1" dirty="0" smtClean="0">
                <a:latin typeface="Calibri" pitchFamily="34" charset="0"/>
              </a:rPr>
              <a:t>На </a:t>
            </a:r>
            <a:r>
              <a:rPr lang="ru-RU" altLang="ru-RU" sz="2200" b="1" dirty="0">
                <a:latin typeface="Calibri" pitchFamily="34" charset="0"/>
              </a:rPr>
              <a:t>границе раздела жидкой и твердой фазы:</a:t>
            </a:r>
          </a:p>
          <a:p>
            <a:r>
              <a:rPr lang="ru-RU" altLang="ru-RU" sz="2500" b="1" dirty="0">
                <a:latin typeface="Calibri" pitchFamily="34" charset="0"/>
              </a:rPr>
              <a:t>	</a:t>
            </a:r>
            <a:r>
              <a:rPr lang="ru-RU" altLang="ru-RU" sz="2000" dirty="0">
                <a:latin typeface="Calibri" pitchFamily="34" charset="0"/>
              </a:rPr>
              <a:t>локализованное осаждение металлических микро- и нано     	структур </a:t>
            </a:r>
          </a:p>
          <a:p>
            <a:endParaRPr lang="ru-RU" altLang="ru-RU" sz="1200" dirty="0">
              <a:latin typeface="Calibri" pitchFamily="34" charset="0"/>
            </a:endParaRPr>
          </a:p>
          <a:p>
            <a:r>
              <a:rPr lang="ru-RU" altLang="ru-RU" sz="2200" b="1" dirty="0">
                <a:latin typeface="Calibri" pitchFamily="34" charset="0"/>
              </a:rPr>
              <a:t>В объеме твердой фазы:</a:t>
            </a:r>
          </a:p>
          <a:p>
            <a:r>
              <a:rPr lang="ru-RU" altLang="ru-RU" sz="2500" b="1" dirty="0">
                <a:latin typeface="Calibri" pitchFamily="34" charset="0"/>
              </a:rPr>
              <a:t>	</a:t>
            </a:r>
            <a:r>
              <a:rPr lang="ru-RU" altLang="ru-RU" sz="2000" dirty="0">
                <a:latin typeface="Calibri" pitchFamily="34" charset="0"/>
              </a:rPr>
              <a:t>локализованная 3</a:t>
            </a:r>
            <a:r>
              <a:rPr lang="en-US" altLang="ru-RU" sz="2000" dirty="0">
                <a:latin typeface="Calibri" pitchFamily="34" charset="0"/>
              </a:rPr>
              <a:t>D </a:t>
            </a:r>
            <a:r>
              <a:rPr lang="ru-RU" altLang="ru-RU" sz="2000" dirty="0">
                <a:latin typeface="Calibri" pitchFamily="34" charset="0"/>
              </a:rPr>
              <a:t>модификация физико-химических 	свойств </a:t>
            </a:r>
            <a:r>
              <a:rPr lang="ru-RU" altLang="ru-RU" sz="2000" dirty="0" smtClean="0">
                <a:latin typeface="Calibri" pitchFamily="34" charset="0"/>
              </a:rPr>
              <a:t>стекол</a:t>
            </a:r>
          </a:p>
          <a:p>
            <a:endParaRPr lang="ru-RU" altLang="ru-RU" sz="2000" dirty="0" smtClean="0">
              <a:latin typeface="Calibri" pitchFamily="34" charset="0"/>
            </a:endParaRPr>
          </a:p>
          <a:p>
            <a:pPr>
              <a:spcAft>
                <a:spcPts val="0"/>
              </a:spcAft>
            </a:pPr>
            <a:r>
              <a:rPr lang="ru-RU" altLang="ru-RU" sz="2200" b="1" dirty="0">
                <a:latin typeface="Calibri" pitchFamily="34" charset="0"/>
              </a:rPr>
              <a:t>В жидкой фазе</a:t>
            </a:r>
            <a:r>
              <a:rPr lang="en-US" altLang="ru-RU" sz="2200" b="1" dirty="0">
                <a:latin typeface="Calibri" pitchFamily="34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en-US" altLang="ru-RU" sz="2800" b="1" dirty="0">
                <a:latin typeface="Calibri" pitchFamily="34" charset="0"/>
              </a:rPr>
              <a:t>	</a:t>
            </a:r>
            <a:r>
              <a:rPr lang="ru-RU" altLang="ru-RU" sz="2000" dirty="0">
                <a:latin typeface="Calibri" pitchFamily="34" charset="0"/>
              </a:rPr>
              <a:t>формирование </a:t>
            </a:r>
            <a:r>
              <a:rPr lang="ru-RU" altLang="ru-RU" sz="2000" dirty="0" err="1">
                <a:latin typeface="Calibri" pitchFamily="34" charset="0"/>
              </a:rPr>
              <a:t>наночастиц</a:t>
            </a:r>
            <a:r>
              <a:rPr lang="ru-RU" altLang="ru-RU" sz="2000" dirty="0">
                <a:latin typeface="Calibri" pitchFamily="34" charset="0"/>
              </a:rPr>
              <a:t> – специфический   состав и 	функциональные свойства</a:t>
            </a:r>
          </a:p>
          <a:p>
            <a:endParaRPr lang="ru-RU" altLang="ru-RU" sz="2000" b="1" dirty="0">
              <a:latin typeface="Calibri" pitchFamily="34" charset="0"/>
            </a:endParaRP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0" y="1966913"/>
            <a:ext cx="8459788" cy="12461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500" u="sng" dirty="0">
                <a:latin typeface="Calibri" pitchFamily="34" charset="0"/>
              </a:rPr>
              <a:t>Особенность лазерно-индуцированных процессов:</a:t>
            </a:r>
          </a:p>
          <a:p>
            <a:r>
              <a:rPr lang="ru-RU" altLang="ru-RU" sz="2500" dirty="0">
                <a:latin typeface="Calibri" pitchFamily="34" charset="0"/>
              </a:rPr>
              <a:t>Неравновесные условия протекания химических реакций</a:t>
            </a:r>
          </a:p>
          <a:p>
            <a:r>
              <a:rPr lang="ru-RU" altLang="ru-RU" sz="2500" dirty="0">
                <a:latin typeface="Calibri" pitchFamily="34" charset="0"/>
              </a:rPr>
              <a:t>Управление каналами развития химических реакций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24C522-F207-42E9-B419-AEECFCEA9F72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dirty="0"/>
              <a:t>Лазерно-индуцированные химические </a:t>
            </a:r>
            <a:r>
              <a:rPr lang="ru-RU" altLang="ru-RU" dirty="0" smtClean="0"/>
              <a:t>реакции</a:t>
            </a:r>
            <a:endParaRPr lang="ru-RU" dirty="0"/>
          </a:p>
        </p:txBody>
      </p:sp>
      <p:sp>
        <p:nvSpPr>
          <p:cNvPr id="44034" name="Прямоугольник 3"/>
          <p:cNvSpPr>
            <a:spLocks noChangeArrowheads="1"/>
          </p:cNvSpPr>
          <p:nvPr/>
        </p:nvSpPr>
        <p:spPr bwMode="auto">
          <a:xfrm>
            <a:off x="5989" y="1628800"/>
            <a:ext cx="8454444" cy="369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latin typeface="Calibri" pitchFamily="34" charset="0"/>
              </a:rPr>
              <a:t>На границе раздела жидкой и твердой фазы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08"/>
          <a:stretch>
            <a:fillRect/>
          </a:stretch>
        </p:blipFill>
        <p:spPr bwMode="auto">
          <a:xfrm>
            <a:off x="179512" y="2169202"/>
            <a:ext cx="5186640" cy="233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903" y="4654877"/>
            <a:ext cx="8448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/>
              <a:t>Жидкая фаза</a:t>
            </a:r>
            <a:r>
              <a:rPr lang="ru-RU" dirty="0" smtClean="0"/>
              <a:t>:   Растворы металлоорганических комплексов</a:t>
            </a:r>
          </a:p>
          <a:p>
            <a:r>
              <a:rPr lang="ru-RU" u="sng" dirty="0" smtClean="0"/>
              <a:t>Твердая фаза</a:t>
            </a:r>
            <a:r>
              <a:rPr lang="ru-RU" dirty="0" smtClean="0"/>
              <a:t>:  Аморфная/кристаллическая подложка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24C522-F207-42E9-B419-AEECFCEA9F72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-1" y="5373216"/>
            <a:ext cx="8460433" cy="147732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bg1"/>
                </a:solidFill>
              </a:rPr>
              <a:t>Решаемая задача: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! Исследование процессов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трансформации комплексов и формирования </a:t>
            </a:r>
            <a:r>
              <a:rPr lang="ru-RU" dirty="0" err="1" smtClean="0">
                <a:solidFill>
                  <a:schemeClr val="bg1"/>
                </a:solidFill>
              </a:rPr>
              <a:t>наноструктур</a:t>
            </a:r>
            <a:r>
              <a:rPr lang="ru-RU" dirty="0" smtClean="0">
                <a:solidFill>
                  <a:schemeClr val="bg1"/>
                </a:solidFill>
              </a:rPr>
              <a:t> на границе </a:t>
            </a:r>
            <a:r>
              <a:rPr lang="ru-RU" dirty="0">
                <a:solidFill>
                  <a:schemeClr val="bg1"/>
                </a:solidFill>
              </a:rPr>
              <a:t>раздела </a:t>
            </a:r>
            <a:r>
              <a:rPr lang="ru-RU" dirty="0" smtClean="0">
                <a:solidFill>
                  <a:schemeClr val="bg1"/>
                </a:solidFill>
              </a:rPr>
              <a:t>жидкой </a:t>
            </a:r>
            <a:r>
              <a:rPr lang="ru-RU" dirty="0">
                <a:solidFill>
                  <a:schemeClr val="bg1"/>
                </a:solidFill>
              </a:rPr>
              <a:t>и твердой </a:t>
            </a:r>
            <a:r>
              <a:rPr lang="ru-RU" dirty="0" smtClean="0">
                <a:solidFill>
                  <a:schemeClr val="bg1"/>
                </a:solidFill>
              </a:rPr>
              <a:t>фазы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! Исследование  </a:t>
            </a:r>
            <a:r>
              <a:rPr lang="ru-RU" dirty="0" err="1" smtClean="0">
                <a:solidFill>
                  <a:schemeClr val="bg1"/>
                </a:solidFill>
              </a:rPr>
              <a:t>плазмонных</a:t>
            </a:r>
            <a:r>
              <a:rPr lang="ru-RU" dirty="0" smtClean="0">
                <a:solidFill>
                  <a:schemeClr val="bg1"/>
                </a:solidFill>
              </a:rPr>
              <a:t> свойств ансамбля </a:t>
            </a:r>
            <a:r>
              <a:rPr lang="ru-RU" dirty="0" err="1" smtClean="0">
                <a:solidFill>
                  <a:schemeClr val="bg1"/>
                </a:solidFill>
              </a:rPr>
              <a:t>субнанометровых</a:t>
            </a:r>
            <a:r>
              <a:rPr lang="ru-RU" dirty="0" smtClean="0">
                <a:solidFill>
                  <a:schemeClr val="bg1"/>
                </a:solidFill>
              </a:rPr>
              <a:t> частиц в составе углеродной матрицы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33" y="2881714"/>
            <a:ext cx="3040700" cy="119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63749" y="4072784"/>
            <a:ext cx="27526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[</a:t>
            </a:r>
            <a:r>
              <a:rPr lang="en-GB" sz="1000" b="1" dirty="0"/>
              <a:t>Au</a:t>
            </a:r>
            <a:r>
              <a:rPr lang="ru-RU" sz="1000" b="1" baseline="-25000" dirty="0"/>
              <a:t>13</a:t>
            </a:r>
            <a:r>
              <a:rPr lang="en-GB" sz="1000" b="1" dirty="0"/>
              <a:t>Ag</a:t>
            </a:r>
            <a:r>
              <a:rPr lang="ru-RU" sz="1000" b="1" baseline="-25000" dirty="0"/>
              <a:t>12</a:t>
            </a:r>
            <a:r>
              <a:rPr lang="en-GB" sz="1000" dirty="0"/>
              <a:t>(C</a:t>
            </a:r>
            <a:r>
              <a:rPr lang="en-GB" sz="1000" baseline="-25000" dirty="0"/>
              <a:t>2</a:t>
            </a:r>
            <a:r>
              <a:rPr lang="en-GB" sz="1000" dirty="0"/>
              <a:t>Ph)</a:t>
            </a:r>
            <a:r>
              <a:rPr lang="ru-RU" sz="1000" baseline="-25000" dirty="0"/>
              <a:t>20</a:t>
            </a:r>
            <a:r>
              <a:rPr lang="en-GB" sz="1000" dirty="0"/>
              <a:t>(PPh</a:t>
            </a:r>
            <a:r>
              <a:rPr lang="en-GB" sz="1000" baseline="-25000" dirty="0"/>
              <a:t>2</a:t>
            </a:r>
            <a:r>
              <a:rPr lang="en-GB" sz="1000" dirty="0"/>
              <a:t>(C</a:t>
            </a:r>
            <a:r>
              <a:rPr lang="en-GB" sz="1000" baseline="-25000" dirty="0"/>
              <a:t>6</a:t>
            </a:r>
            <a:r>
              <a:rPr lang="en-GB" sz="1000" dirty="0"/>
              <a:t>H</a:t>
            </a:r>
            <a:r>
              <a:rPr lang="en-GB" sz="1000" baseline="-25000" dirty="0"/>
              <a:t>4</a:t>
            </a:r>
            <a:r>
              <a:rPr lang="en-GB" sz="1000" dirty="0"/>
              <a:t>)</a:t>
            </a:r>
            <a:r>
              <a:rPr lang="ru-RU" sz="1000" baseline="-25000" dirty="0"/>
              <a:t>3</a:t>
            </a:r>
            <a:r>
              <a:rPr lang="en-GB" sz="1000" dirty="0"/>
              <a:t>PPh</a:t>
            </a:r>
            <a:r>
              <a:rPr lang="en-GB" sz="1000" baseline="-25000" dirty="0"/>
              <a:t>2</a:t>
            </a:r>
            <a:r>
              <a:rPr lang="en-GB" sz="1000" dirty="0"/>
              <a:t>)</a:t>
            </a:r>
            <a:r>
              <a:rPr lang="en-GB" sz="1000" baseline="-25000" dirty="0"/>
              <a:t>3</a:t>
            </a:r>
            <a:r>
              <a:rPr lang="en-GB" sz="1000" dirty="0"/>
              <a:t>][PF</a:t>
            </a:r>
            <a:r>
              <a:rPr lang="en-GB" sz="1000" baseline="-25000" dirty="0"/>
              <a:t>6</a:t>
            </a:r>
            <a:r>
              <a:rPr lang="en-GB" sz="1000" dirty="0"/>
              <a:t>]</a:t>
            </a:r>
            <a:r>
              <a:rPr lang="ru-RU" sz="1000" baseline="-25000" dirty="0"/>
              <a:t>5</a:t>
            </a:r>
            <a:endParaRPr lang="en-GB" sz="1000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315_new_tilted 45_q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8840"/>
            <a:ext cx="3840427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45244"/>
            <a:ext cx="3487428" cy="243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658" y="246212"/>
            <a:ext cx="7620000" cy="1143000"/>
          </a:xfrm>
        </p:spPr>
        <p:txBody>
          <a:bodyPr/>
          <a:lstStyle/>
          <a:p>
            <a:r>
              <a:rPr lang="ru-RU" dirty="0" err="1" smtClean="0"/>
              <a:t>Наноструктуры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24C522-F207-42E9-B419-AEECFCEA9F72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6" name="Picture 9" descr="315_new_tilted 45_m06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0"/>
          <a:stretch/>
        </p:blipFill>
        <p:spPr bwMode="auto">
          <a:xfrm>
            <a:off x="3035829" y="1268760"/>
            <a:ext cx="3840427" cy="208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F:\metal deposition_mpl\2012\c23ag\sem\SiNW_ZZ26c\SiNW_ZZ26c_q06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0" y="4329631"/>
            <a:ext cx="3252801" cy="243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81401" y="5818038"/>
            <a:ext cx="4920546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Гибридные С-</a:t>
            </a:r>
            <a:r>
              <a:rPr lang="en-US" dirty="0" smtClean="0">
                <a:solidFill>
                  <a:schemeClr val="bg1"/>
                </a:solidFill>
              </a:rPr>
              <a:t>Au-Ag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наноструктуры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Au-Ag</a:t>
            </a:r>
            <a:r>
              <a:rPr lang="ru-RU" dirty="0" smtClean="0">
                <a:solidFill>
                  <a:schemeClr val="bg1"/>
                </a:solidFill>
              </a:rPr>
              <a:t> НЧ </a:t>
            </a:r>
            <a:r>
              <a:rPr lang="en-US" dirty="0" smtClean="0">
                <a:solidFill>
                  <a:schemeClr val="bg1"/>
                </a:solidFill>
              </a:rPr>
              <a:t>~ </a:t>
            </a:r>
            <a:r>
              <a:rPr lang="ru-RU" dirty="0" smtClean="0">
                <a:solidFill>
                  <a:schemeClr val="bg1"/>
                </a:solidFill>
              </a:rPr>
              <a:t>1 – 5 </a:t>
            </a:r>
            <a:r>
              <a:rPr lang="ru-RU" dirty="0" err="1" smtClean="0">
                <a:solidFill>
                  <a:schemeClr val="bg1"/>
                </a:solidFill>
              </a:rPr>
              <a:t>нм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диспергированные в углеродной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матрице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76932" y="4941168"/>
            <a:ext cx="2426076" cy="738664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Методы исследования:</a:t>
            </a:r>
          </a:p>
          <a:p>
            <a:r>
              <a:rPr lang="en-US" sz="1400" dirty="0" smtClean="0"/>
              <a:t>SEM, TEM, EDX,</a:t>
            </a:r>
          </a:p>
          <a:p>
            <a:r>
              <a:rPr lang="en-US" sz="1400" dirty="0" smtClean="0"/>
              <a:t>XPS, </a:t>
            </a:r>
            <a:r>
              <a:rPr lang="ru-RU" sz="1400" dirty="0" smtClean="0"/>
              <a:t>КРС, </a:t>
            </a:r>
            <a:r>
              <a:rPr lang="ru-RU" sz="1400" dirty="0" err="1" smtClean="0"/>
              <a:t>сп</a:t>
            </a:r>
            <a:r>
              <a:rPr lang="ru-RU" sz="1400" dirty="0" smtClean="0"/>
              <a:t>. поглощения</a:t>
            </a:r>
            <a:endParaRPr lang="ru-RU" sz="1400" dirty="0"/>
          </a:p>
        </p:txBody>
      </p:sp>
      <p:pic>
        <p:nvPicPr>
          <p:cNvPr id="5" name="Picture 18" descr="sample1 - 01 (3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97" y="1237118"/>
            <a:ext cx="2802419" cy="308289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65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14" y="82696"/>
            <a:ext cx="7620000" cy="1425752"/>
          </a:xfrm>
        </p:spPr>
        <p:txBody>
          <a:bodyPr/>
          <a:lstStyle/>
          <a:p>
            <a:pPr>
              <a:defRPr/>
            </a:pPr>
            <a:r>
              <a:rPr lang="ru-RU" dirty="0"/>
              <a:t>Функциональные свойства </a:t>
            </a:r>
            <a:r>
              <a:rPr lang="en-US" dirty="0"/>
              <a:t>C-Au-Ag</a:t>
            </a:r>
            <a:r>
              <a:rPr lang="ru-RU" dirty="0"/>
              <a:t> </a:t>
            </a:r>
            <a:r>
              <a:rPr lang="ru-RU" dirty="0" err="1"/>
              <a:t>наночастиц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000" b="1" dirty="0" smtClean="0">
                <a:sym typeface="Symbol"/>
              </a:rPr>
              <a:t>микро</a:t>
            </a:r>
            <a:r>
              <a:rPr lang="en-US" sz="3000" b="1" dirty="0" smtClean="0"/>
              <a:t>-</a:t>
            </a:r>
            <a:r>
              <a:rPr lang="ru-RU" sz="3000" b="1" dirty="0" smtClean="0"/>
              <a:t>чип на основе </a:t>
            </a:r>
            <a:r>
              <a:rPr lang="fr-FR" sz="3000" b="1" dirty="0" smtClean="0"/>
              <a:t>C-Au-Ag NPs</a:t>
            </a:r>
            <a:endParaRPr lang="ru-RU" sz="3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20D798-C9BB-4843-9171-1637CFB39FF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1758950"/>
            <a:ext cx="4745038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367170" y="1844824"/>
            <a:ext cx="34679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dirty="0" smtClean="0">
                <a:solidFill>
                  <a:schemeClr val="bg1"/>
                </a:solidFill>
                <a:latin typeface="Arial" pitchFamily="34" charset="0"/>
              </a:rPr>
              <a:t>Время осаждения </a:t>
            </a:r>
            <a:r>
              <a:rPr lang="en-US" altLang="ru-RU" sz="1600" dirty="0" smtClean="0">
                <a:solidFill>
                  <a:schemeClr val="bg1"/>
                </a:solidFill>
                <a:latin typeface="Arial" pitchFamily="34" charset="0"/>
              </a:rPr>
              <a:t>1 </a:t>
            </a:r>
            <a:r>
              <a:rPr lang="ru-RU" altLang="ru-RU" sz="1600" dirty="0" smtClean="0">
                <a:solidFill>
                  <a:schemeClr val="bg1"/>
                </a:solidFill>
                <a:latin typeface="Arial" pitchFamily="34" charset="0"/>
              </a:rPr>
              <a:t>эл. </a:t>
            </a:r>
            <a:r>
              <a:rPr lang="en-US" altLang="ru-RU" sz="1600" dirty="0" smtClean="0">
                <a:solidFill>
                  <a:schemeClr val="bg1"/>
                </a:solidFill>
                <a:latin typeface="Arial" pitchFamily="34" charset="0"/>
              </a:rPr>
              <a:t>~ </a:t>
            </a:r>
            <a:r>
              <a:rPr lang="en-US" altLang="ru-RU" sz="1600" dirty="0">
                <a:solidFill>
                  <a:schemeClr val="bg1"/>
                </a:solidFill>
                <a:latin typeface="Arial" pitchFamily="34" charset="0"/>
              </a:rPr>
              <a:t>10 </a:t>
            </a:r>
            <a:r>
              <a:rPr lang="ru-RU" altLang="ru-RU" sz="1600" dirty="0" smtClean="0">
                <a:solidFill>
                  <a:schemeClr val="bg1"/>
                </a:solidFill>
                <a:latin typeface="Arial" pitchFamily="34" charset="0"/>
              </a:rPr>
              <a:t>сек</a:t>
            </a:r>
            <a:endParaRPr lang="en-US" altLang="ru-RU" sz="1600" dirty="0">
              <a:solidFill>
                <a:schemeClr val="bg1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600" dirty="0">
                <a:solidFill>
                  <a:schemeClr val="bg1"/>
                </a:solidFill>
                <a:latin typeface="Arial" pitchFamily="34" charset="0"/>
              </a:rPr>
              <a:t>Время осаждения </a:t>
            </a:r>
            <a:r>
              <a:rPr lang="en-US" altLang="ru-RU" sz="1600" dirty="0">
                <a:solidFill>
                  <a:schemeClr val="bg1"/>
                </a:solidFill>
                <a:latin typeface="Arial" pitchFamily="34" charset="0"/>
              </a:rPr>
              <a:t>100</a:t>
            </a:r>
            <a:r>
              <a:rPr lang="ru-RU" altLang="ru-RU" sz="1600" dirty="0" smtClean="0">
                <a:solidFill>
                  <a:schemeClr val="bg1"/>
                </a:solidFill>
                <a:latin typeface="Arial" pitchFamily="34" charset="0"/>
              </a:rPr>
              <a:t>эл.</a:t>
            </a:r>
            <a:r>
              <a:rPr lang="en-US" altLang="ru-RU" sz="1600" dirty="0" smtClean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altLang="ru-RU" sz="1600" dirty="0">
                <a:solidFill>
                  <a:schemeClr val="bg1"/>
                </a:solidFill>
                <a:latin typeface="Arial" pitchFamily="34" charset="0"/>
              </a:rPr>
              <a:t>~ 20 </a:t>
            </a:r>
            <a:r>
              <a:rPr lang="ru-RU" altLang="ru-RU" sz="1600" dirty="0" smtClean="0">
                <a:solidFill>
                  <a:schemeClr val="bg1"/>
                </a:solidFill>
                <a:latin typeface="Arial" pitchFamily="34" charset="0"/>
              </a:rPr>
              <a:t>мин</a:t>
            </a:r>
            <a:endParaRPr lang="ru-RU" altLang="ru-RU" sz="1600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6146" name="Picture 2" descr="Figure8_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4" r="3096"/>
          <a:stretch/>
        </p:blipFill>
        <p:spPr bwMode="auto">
          <a:xfrm>
            <a:off x="3851920" y="1892418"/>
            <a:ext cx="4500702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Figure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77072"/>
            <a:ext cx="4607868" cy="265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3"/>
          <p:cNvSpPr>
            <a:spLocks noChangeArrowheads="1"/>
          </p:cNvSpPr>
          <p:nvPr/>
        </p:nvSpPr>
        <p:spPr bwMode="auto">
          <a:xfrm>
            <a:off x="5580112" y="4145305"/>
            <a:ext cx="2232247" cy="5078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F8FA9"/>
              </a:buClr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4A66AC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AA2AE"/>
              </a:buClr>
              <a:buFont typeface="Arial" pitchFamily="34" charset="0"/>
              <a:buChar char="•"/>
              <a:defRPr sz="1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900" dirty="0">
                <a:latin typeface="Arial" pitchFamily="34" charset="0"/>
              </a:rPr>
              <a:t>whole human blood </a:t>
            </a:r>
            <a:r>
              <a:rPr lang="en-US" altLang="ru-RU" sz="900" dirty="0" smtClean="0">
                <a:latin typeface="Arial" pitchFamily="34" charset="0"/>
              </a:rPr>
              <a:t>(</a:t>
            </a:r>
            <a:r>
              <a:rPr lang="en-US" sz="900" dirty="0"/>
              <a:t>20 g/l</a:t>
            </a:r>
            <a:r>
              <a:rPr lang="en-US" altLang="ru-RU" sz="900" dirty="0" smtClean="0">
                <a:latin typeface="Arial" pitchFamily="34" charset="0"/>
              </a:rPr>
              <a:t>) </a:t>
            </a:r>
            <a:endParaRPr lang="en-US" altLang="ru-RU" sz="9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900" dirty="0" err="1">
                <a:latin typeface="Arial" pitchFamily="34" charset="0"/>
              </a:rPr>
              <a:t>anthracene</a:t>
            </a:r>
            <a:r>
              <a:rPr lang="en-US" altLang="ru-RU" sz="900" dirty="0">
                <a:latin typeface="Arial" pitchFamily="34" charset="0"/>
              </a:rPr>
              <a:t> (10 </a:t>
            </a:r>
            <a:r>
              <a:rPr lang="en-US" altLang="ru-RU" sz="900" baseline="30000" dirty="0">
                <a:latin typeface="Arial" pitchFamily="34" charset="0"/>
              </a:rPr>
              <a:t>-4</a:t>
            </a:r>
            <a:r>
              <a:rPr lang="en-US" altLang="ru-RU" sz="900" dirty="0">
                <a:latin typeface="Arial" pitchFamily="34" charset="0"/>
              </a:rPr>
              <a:t> M)</a:t>
            </a:r>
            <a:endParaRPr lang="ru-RU" altLang="ru-RU" sz="90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ru-RU" sz="900" dirty="0" smtClean="0">
                <a:latin typeface="Arial" pitchFamily="34" charset="0"/>
              </a:rPr>
              <a:t>whole </a:t>
            </a:r>
            <a:r>
              <a:rPr lang="en-US" altLang="ru-RU" sz="900" dirty="0">
                <a:latin typeface="Arial" pitchFamily="34" charset="0"/>
              </a:rPr>
              <a:t>human blood &amp; </a:t>
            </a:r>
            <a:r>
              <a:rPr lang="en-US" altLang="ru-RU" sz="900" dirty="0" err="1" smtClean="0">
                <a:latin typeface="Arial" pitchFamily="34" charset="0"/>
              </a:rPr>
              <a:t>anthracene</a:t>
            </a:r>
            <a:endParaRPr lang="en-US" altLang="ru-RU" sz="9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2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10898</TotalTime>
  <Words>1899</Words>
  <Application>Microsoft Office PowerPoint</Application>
  <PresentationFormat>Экран (4:3)</PresentationFormat>
  <Paragraphs>364</Paragraphs>
  <Slides>36</Slides>
  <Notes>12</Notes>
  <HiddenSlides>0</HiddenSlides>
  <MMClips>2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Соседство</vt:lpstr>
      <vt:lpstr>Специальное оформление</vt:lpstr>
      <vt:lpstr>1_Специальное оформление</vt:lpstr>
      <vt:lpstr>PHOTO-PAINT</vt:lpstr>
      <vt:lpstr>Graph</vt:lpstr>
      <vt:lpstr>CorelPHOTOPAINT.Image.15</vt:lpstr>
      <vt:lpstr>Отчет о научно-педагогической работе</vt:lpstr>
      <vt:lpstr>Общие сведения</vt:lpstr>
      <vt:lpstr>Педагогическая деятельность</vt:lpstr>
      <vt:lpstr>Методическая деятельность</vt:lpstr>
      <vt:lpstr>Участие в НИР, программах, грантах ...</vt:lpstr>
      <vt:lpstr>Научная деятельность</vt:lpstr>
      <vt:lpstr>Лазерно-индуцированные химические реакции</vt:lpstr>
      <vt:lpstr>Наноструктуры</vt:lpstr>
      <vt:lpstr>Функциональные свойства C-Au-Ag наночастиц  микро-чип на основе C-Au-Ag NPs</vt:lpstr>
      <vt:lpstr>Функциональные свойства</vt:lpstr>
      <vt:lpstr>Лазерно-индуцированные химические реакции в объеме твердой фазы</vt:lpstr>
      <vt:lpstr>Лазерно-индуцированные химические реакции в объеме твердой фазы</vt:lpstr>
      <vt:lpstr>Лазерно-индуцированные химические реакции в жидкой фазе</vt:lpstr>
      <vt:lpstr>Лазерно-индуцированные химические реакции в жидкой фазе</vt:lpstr>
      <vt:lpstr>Дальнейшие исследования</vt:lpstr>
      <vt:lpstr>Прямой лазерный синтез</vt:lpstr>
      <vt:lpstr>Дальнейшие исследования</vt:lpstr>
      <vt:lpstr>Лазерно-индуцированное осаждение металла</vt:lpstr>
      <vt:lpstr>Состав и концентрационные параметры раствора</vt:lpstr>
      <vt:lpstr>Влияние подложки</vt:lpstr>
      <vt:lpstr>Влияние отжига</vt:lpstr>
      <vt:lpstr> Влияние состава и структуры комплекса</vt:lpstr>
      <vt:lpstr>Влияние времени лазерного воздействия</vt:lpstr>
      <vt:lpstr>Параметры осаждения</vt:lpstr>
      <vt:lpstr>Au-Ag, Au-Cu органометаллические комплексы</vt:lpstr>
      <vt:lpstr>Лазерно-индуцированное осаждение</vt:lpstr>
      <vt:lpstr>Функциональные свойства  C-Au-Ag наночастиц</vt:lpstr>
      <vt:lpstr>Функциональные свойства SERS activity</vt:lpstr>
      <vt:lpstr>Функциональные свойства Adsorption properties</vt:lpstr>
      <vt:lpstr>I-V curve</vt:lpstr>
      <vt:lpstr>Лазерная запись в халькогенидных стеклах (As2S3)</vt:lpstr>
      <vt:lpstr>Лазерная запись в оптических стеклах, легированных Ме</vt:lpstr>
      <vt:lpstr>Лазерная запись в оптических стеклах, легированных Ме</vt:lpstr>
      <vt:lpstr>Наночастицы </vt:lpstr>
      <vt:lpstr>«Нанопластины» SEM&amp;TEM&amp;EDX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научно-педагогической работе</dc:title>
  <dc:creator>user</dc:creator>
  <cp:lastModifiedBy>sony</cp:lastModifiedBy>
  <cp:revision>177</cp:revision>
  <dcterms:created xsi:type="dcterms:W3CDTF">2013-12-20T08:10:31Z</dcterms:created>
  <dcterms:modified xsi:type="dcterms:W3CDTF">2014-02-11T13:20:20Z</dcterms:modified>
</cp:coreProperties>
</file>