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9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86369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71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2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1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9D6E5-C685-4039-8F76-B2F06059B3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6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13F66-9673-44F0-9E52-2AF4D4278B6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97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74CC3-D807-4BE0-BA14-DF99C18716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0A03C-FFAB-4876-A699-0F99BCAC4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32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0CB92-E9BF-4887-A412-81A3779E84B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72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B3F52-6E18-4D44-9F6D-35664CB3C3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16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BD6AD-E685-4111-B22A-DD45FBDFA8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01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0F18E-1465-41A6-9D8F-0039960CB7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7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96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F04D-E3CA-4B32-BA03-EE05111FE0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85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1743B-E876-4731-B51F-B575D53F24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63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8ECD1-1AE2-4E15-823D-954B8B31F16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5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5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8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1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8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5E2C-EFA5-420A-9FFE-ABE678C48139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5BA83-6AB2-4125-80BF-87DE1847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1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E6776E-2353-4A98-9915-9E9253E86D5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Отчет о научной работе на Химическом факультете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7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Финансирование исследований по договорам и контрактам в 2012 году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79076"/>
              </p:ext>
            </p:extLst>
          </p:nvPr>
        </p:nvGraphicFramePr>
        <p:xfrm>
          <a:off x="395536" y="1052736"/>
          <a:ext cx="8352928" cy="5627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0159"/>
                <a:gridCol w="1799203"/>
                <a:gridCol w="3923566"/>
              </a:tblGrid>
              <a:tr h="2568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90" u="none" strike="noStrike" baseline="0" dirty="0">
                          <a:effectLst/>
                        </a:rPr>
                        <a:t>Отдел (кафедра)</a:t>
                      </a:r>
                      <a:endParaRPr lang="ru-RU" sz="159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4185" marR="4185" marT="4185" marB="0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 dirty="0">
                          <a:effectLst/>
                        </a:rPr>
                        <a:t>Договоры с организацией, контракты</a:t>
                      </a:r>
                      <a:endParaRPr lang="ru-RU" sz="1590" b="1" i="0" u="none" strike="noStrike" baseline="0" dirty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3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90" u="none" strike="noStrike" baseline="0" dirty="0">
                          <a:effectLst/>
                        </a:rPr>
                        <a:t> </a:t>
                      </a:r>
                      <a:endParaRPr lang="ru-RU" sz="159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4185" marR="4185" marT="41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проекты</a:t>
                      </a:r>
                      <a:endParaRPr lang="ru-RU" sz="1590" b="0" i="1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финансы (руб.)</a:t>
                      </a:r>
                      <a:endParaRPr lang="ru-RU" sz="1590" b="0" i="1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ФХ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1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         100 000   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РХ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 dirty="0">
                          <a:effectLst/>
                        </a:rPr>
                        <a:t>ФОХ*</a:t>
                      </a:r>
                      <a:endParaRPr lang="ru-RU" sz="1590" b="0" i="0" u="none" strike="noStrike" baseline="0" dirty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ВМС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КвХ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ЛазХ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НХ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3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      2 080 000   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 dirty="0">
                          <a:effectLst/>
                        </a:rPr>
                        <a:t>ОХ</a:t>
                      </a:r>
                      <a:endParaRPr lang="ru-RU" sz="1590" b="0" i="0" u="none" strike="noStrike" baseline="0" dirty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2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         920 000   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ХПС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АХ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ХТТ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ХТК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 dirty="0">
                          <a:effectLst/>
                        </a:rPr>
                        <a:t>КХ</a:t>
                      </a:r>
                      <a:endParaRPr lang="ru-RU" sz="1590" b="0" i="0" u="none" strike="noStrike" baseline="0" dirty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234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ЭХ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695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90" u="none" strike="noStrike" baseline="0">
                          <a:effectLst/>
                        </a:rPr>
                        <a:t>Центр дополнительных образовательных программ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      4 290 000   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695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90" u="none" strike="noStrike" baseline="0">
                          <a:effectLst/>
                        </a:rPr>
                        <a:t>Отдел Методич. и  метрологич. обесп. аналитич. работ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 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90" u="none" strike="noStrike" baseline="0">
                          <a:effectLst/>
                        </a:rPr>
                        <a:t>      9 456 124   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  <a:tr h="64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>
                          <a:effectLst/>
                        </a:rPr>
                        <a:t>Всего:</a:t>
                      </a:r>
                      <a:endParaRPr lang="ru-RU" sz="1590" b="0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90" u="none" strike="noStrike" baseline="0">
                          <a:effectLst/>
                        </a:rPr>
                        <a:t>6</a:t>
                      </a:r>
                      <a:endParaRPr lang="ru-RU" sz="1590" b="1" i="0" u="none" strike="noStrike" baseline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90" u="none" strike="noStrike" baseline="0" dirty="0">
                          <a:effectLst/>
                        </a:rPr>
                        <a:t>    16 846 124   </a:t>
                      </a:r>
                      <a:endParaRPr lang="ru-RU" sz="1590" b="1" i="0" u="none" strike="noStrike" baseline="0" dirty="0">
                        <a:effectLst/>
                        <a:latin typeface="Arial Cyr"/>
                      </a:endParaRPr>
                    </a:p>
                  </a:txBody>
                  <a:tcPr marL="4185" marR="4185" marT="41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1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21356"/>
              </p:ext>
            </p:extLst>
          </p:nvPr>
        </p:nvGraphicFramePr>
        <p:xfrm>
          <a:off x="755578" y="1981201"/>
          <a:ext cx="7704854" cy="4453276"/>
        </p:xfrm>
        <a:graphic>
          <a:graphicData uri="http://schemas.openxmlformats.org/drawingml/2006/table">
            <a:tbl>
              <a:tblPr/>
              <a:tblGrid>
                <a:gridCol w="866792"/>
                <a:gridCol w="1147899"/>
                <a:gridCol w="1385548"/>
                <a:gridCol w="1972949"/>
                <a:gridCol w="1470743"/>
                <a:gridCol w="860923"/>
              </a:tblGrid>
              <a:tr h="174215">
                <a:tc>
                  <a:txBody>
                    <a:bodyPr/>
                    <a:lstStyle/>
                    <a:p>
                      <a:pPr algn="l" fontAlgn="b"/>
                      <a:endParaRPr lang="ru-RU" sz="144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4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4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4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6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Число заявлений в </a:t>
                      </a:r>
                      <a:r>
                        <a:rPr lang="ru-RU" sz="144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ИАСе</a:t>
                      </a:r>
                      <a:endParaRPr lang="ru-RU" sz="144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Суммарный рейтинг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Число  ППС+НС (кафедра+ отделы)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Суммарный рейтинг/число научно-педагогич. Работников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Место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ВМС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0,541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6,967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ЛазХ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0,229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18,536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0,309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17,243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0,359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4,694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12,543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0,523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4,416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0,092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ХПС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0,101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ХТК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4,173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ХТТ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5,261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0,292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ЭХ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4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Публикационная активность кафедр за 2011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8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49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Сравнительная себестоимость публикаций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84386"/>
              </p:ext>
            </p:extLst>
          </p:nvPr>
        </p:nvGraphicFramePr>
        <p:xfrm>
          <a:off x="216026" y="980728"/>
          <a:ext cx="8676454" cy="5780365"/>
        </p:xfrm>
        <a:graphic>
          <a:graphicData uri="http://schemas.openxmlformats.org/drawingml/2006/table">
            <a:tbl>
              <a:tblPr/>
              <a:tblGrid>
                <a:gridCol w="2882092"/>
                <a:gridCol w="965727"/>
                <a:gridCol w="965727"/>
                <a:gridCol w="965727"/>
                <a:gridCol w="965727"/>
                <a:gridCol w="965727"/>
                <a:gridCol w="965727"/>
              </a:tblGrid>
              <a:tr h="103094">
                <a:tc rowSpan="2"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Отдел (Кафедра)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Arial"/>
                        </a:rPr>
                        <a:t>2010г.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Arial"/>
                        </a:rPr>
                        <a:t>2011 г.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Arial"/>
                        </a:rPr>
                        <a:t>2013 г.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Журнальные публикации</a:t>
                      </a:r>
                    </a:p>
                  </a:txBody>
                  <a:tcPr marL="2782" marR="2782" marT="2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Цена публикации, </a:t>
                      </a:r>
                      <a:r>
                        <a:rPr lang="ru-RU" sz="1230" b="1" i="0" u="none" strike="noStrike" baseline="0" dirty="0" err="1">
                          <a:effectLst/>
                          <a:latin typeface="Arial"/>
                        </a:rPr>
                        <a:t>тыс.руб</a:t>
                      </a:r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Журнальные публикации</a:t>
                      </a:r>
                    </a:p>
                  </a:txBody>
                  <a:tcPr marL="2782" marR="2782" marT="27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Цена публикации (бюджет, 1,2,3,4), тыс.руб.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Журнальные публикации</a:t>
                      </a:r>
                    </a:p>
                  </a:txBody>
                  <a:tcPr marL="2782" marR="2782" marT="27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Цена публикации (бюджет, 1,2,3,4), тыс.руб.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1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Физической 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75,7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748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520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1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Коллоидной 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61,8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408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1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Органической 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39,7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177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0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Общей и неорганической 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1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 dirty="0">
                          <a:effectLst/>
                          <a:latin typeface="Arial"/>
                        </a:rPr>
                        <a:t>Аналитической 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53,4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1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Химии твердого тела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52,4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9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Химической термодинамики и кинетики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34,1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57,7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1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Радиохимии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61,2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549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597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Лазерной химии и лазерного материаловедения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34,1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1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Электрохимии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669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373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0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Физической органической химии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33,8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89,4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Химии высокомолекулярных соединений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64,7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71,4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0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Химии природных соединений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30" b="1" i="0" u="none" strike="noStrike" baseline="0">
                          <a:effectLst/>
                          <a:latin typeface="Arial"/>
                        </a:rPr>
                        <a:t>Химической физики (Квантовой химии)</a:t>
                      </a:r>
                    </a:p>
                  </a:txBody>
                  <a:tcPr marL="2782" marR="2782" marT="2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2782" marR="2782" marT="2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10">
                <a:tc>
                  <a:txBody>
                    <a:bodyPr/>
                    <a:lstStyle/>
                    <a:p>
                      <a:pPr algn="l" fontAlgn="b"/>
                      <a:endParaRPr lang="ru-RU" sz="1230" b="0" i="0" u="none" strike="noStrike" baseline="0">
                        <a:effectLst/>
                        <a:latin typeface="Arial"/>
                      </a:endParaRP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363</a:t>
                      </a: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920</a:t>
                      </a: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369</a:t>
                      </a: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3619</a:t>
                      </a: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>
                          <a:effectLst/>
                          <a:latin typeface="Arial"/>
                        </a:rPr>
                        <a:t>362</a:t>
                      </a: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30" b="0" i="0" u="none" strike="noStrike" baseline="0" dirty="0">
                          <a:effectLst/>
                          <a:latin typeface="Arial"/>
                        </a:rPr>
                        <a:t>3541</a:t>
                      </a:r>
                    </a:p>
                  </a:txBody>
                  <a:tcPr marL="2782" marR="2782" marT="27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А.Ф. </a:t>
            </a:r>
            <a:r>
              <a:rPr lang="ru-RU" dirty="0" err="1"/>
              <a:t>Шелиху</a:t>
            </a:r>
            <a:r>
              <a:rPr lang="ru-RU" dirty="0"/>
              <a:t>: за </a:t>
            </a:r>
            <a:r>
              <a:rPr lang="ru-RU" smtClean="0"/>
              <a:t>подготовку материалов.</a:t>
            </a:r>
            <a:endParaRPr lang="ru-RU" dirty="0"/>
          </a:p>
          <a:p>
            <a:r>
              <a:rPr lang="ru-RU" dirty="0" err="1" smtClean="0"/>
              <a:t>Н.Л.Зайцевой</a:t>
            </a:r>
            <a:r>
              <a:rPr lang="ru-RU" dirty="0" smtClean="0"/>
              <a:t>: </a:t>
            </a:r>
            <a:r>
              <a:rPr lang="ru-RU" dirty="0"/>
              <a:t>за помощь в оформлении</a:t>
            </a:r>
          </a:p>
          <a:p>
            <a:r>
              <a:rPr lang="ru-RU" dirty="0"/>
              <a:t>И.А. </a:t>
            </a:r>
            <a:r>
              <a:rPr lang="ru-RU" dirty="0" err="1"/>
              <a:t>Баловой</a:t>
            </a:r>
            <a:r>
              <a:rPr lang="ru-RU" dirty="0"/>
              <a:t>: за чуткое идейное руководство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0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11783"/>
              </p:ext>
            </p:extLst>
          </p:nvPr>
        </p:nvGraphicFramePr>
        <p:xfrm>
          <a:off x="683568" y="1484784"/>
          <a:ext cx="8064896" cy="5069162"/>
        </p:xfrm>
        <a:graphic>
          <a:graphicData uri="http://schemas.openxmlformats.org/drawingml/2006/table">
            <a:tbl>
              <a:tblPr/>
              <a:tblGrid>
                <a:gridCol w="766184"/>
                <a:gridCol w="1021581"/>
                <a:gridCol w="1233080"/>
                <a:gridCol w="1755841"/>
                <a:gridCol w="1308900"/>
                <a:gridCol w="766184"/>
                <a:gridCol w="1213126"/>
              </a:tblGrid>
              <a:tr h="2006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Кафедра</a:t>
                      </a:r>
                    </a:p>
                  </a:txBody>
                  <a:tcPr marL="8955" marR="8955" marT="8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Число заявлений в ИАСе</a:t>
                      </a:r>
                    </a:p>
                  </a:txBody>
                  <a:tcPr marL="8955" marR="8955" marT="8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Суммарный рейтинг</a:t>
                      </a:r>
                    </a:p>
                  </a:txBody>
                  <a:tcPr marL="8955" marR="8955" marT="8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Число  ППС+НС (кафедра+ отделы)</a:t>
                      </a:r>
                    </a:p>
                  </a:txBody>
                  <a:tcPr marL="8955" marR="8955" marT="8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Суммарный рейтинг/число научно-педагогич. Работников</a:t>
                      </a:r>
                    </a:p>
                  </a:txBody>
                  <a:tcPr marL="8955" marR="8955" marT="8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Место </a:t>
                      </a:r>
                    </a:p>
                  </a:txBody>
                  <a:tcPr marL="8955" marR="8955" marT="8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dist" fontAlgn="auto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Отношение: Суммарный рейтинг/число заявлений в ИАСе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0,047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0,237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ВМС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0,076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0,272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0,352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1,758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6,967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0,225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0,536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ЛазХ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0,207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0,545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18,536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0,421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17,243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0,411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0,750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4,694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12,543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0,523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4,416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0,294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ХПС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ХТК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4,173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0,174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0,464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ХТТ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5,261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0,210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0,585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ЭХ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2,389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0,126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0,398</a:t>
                      </a:r>
                    </a:p>
                  </a:txBody>
                  <a:tcPr marL="8955" marR="8955" marT="8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Публикационная активность кафедр за 2011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1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Научные мероприятия, проведенные на базе СПбГУ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9518" y="1412776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Общефакультетские</a:t>
            </a:r>
            <a:r>
              <a:rPr lang="ru-RU" sz="2400" dirty="0" smtClean="0"/>
              <a:t> мероприятия: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6-я </a:t>
            </a:r>
            <a:r>
              <a:rPr lang="ru-RU" sz="2400" dirty="0" smtClean="0"/>
              <a:t>Всероссийская конференция молодых учёных, аспирантов и студентов с международным участием "</a:t>
            </a:r>
            <a:r>
              <a:rPr lang="ru-RU" sz="2400" dirty="0" smtClean="0"/>
              <a:t>Менделеев-2012"</a:t>
            </a:r>
          </a:p>
          <a:p>
            <a:r>
              <a:rPr lang="ru-RU" sz="2400" dirty="0" smtClean="0"/>
              <a:t>(</a:t>
            </a:r>
            <a:r>
              <a:rPr lang="ru-RU" sz="2400" dirty="0" err="1" smtClean="0"/>
              <a:t>Балова</a:t>
            </a:r>
            <a:r>
              <a:rPr lang="ru-RU" sz="2400" dirty="0" smtClean="0"/>
              <a:t> И.А</a:t>
            </a:r>
            <a:r>
              <a:rPr lang="ru-RU" sz="2400" dirty="0" smtClean="0"/>
              <a:t>., Туник С.П.) </a:t>
            </a:r>
          </a:p>
          <a:p>
            <a:r>
              <a:rPr lang="ru-RU" sz="2400" dirty="0" smtClean="0"/>
              <a:t>2.	Проведение 4-ой Всероссийской конференции «Аналитические приборы» </a:t>
            </a:r>
          </a:p>
          <a:p>
            <a:r>
              <a:rPr lang="ru-RU" sz="2400" dirty="0" smtClean="0"/>
              <a:t>(Москвин Л.Н.)</a:t>
            </a:r>
          </a:p>
          <a:p>
            <a:r>
              <a:rPr lang="ru-RU" sz="2400" dirty="0" smtClean="0"/>
              <a:t>3.	 Проведение </a:t>
            </a:r>
            <a:r>
              <a:rPr lang="ru-RU" sz="2400" dirty="0" smtClean="0"/>
              <a:t>международной конференции « FRONTIERS OF ORGANOMETALLIC CHEMISTRY» </a:t>
            </a:r>
            <a:endParaRPr lang="ru-RU" sz="2400" dirty="0" smtClean="0"/>
          </a:p>
          <a:p>
            <a:r>
              <a:rPr lang="ru-RU" sz="2400" dirty="0" smtClean="0"/>
              <a:t>(</a:t>
            </a:r>
            <a:r>
              <a:rPr lang="ru-RU" sz="2400" dirty="0" smtClean="0"/>
              <a:t>Кукушкин В.Ю.)</a:t>
            </a:r>
          </a:p>
          <a:p>
            <a:r>
              <a:rPr lang="ru-RU" sz="2400" dirty="0" smtClean="0"/>
              <a:t>4.	3-й </a:t>
            </a:r>
            <a:r>
              <a:rPr lang="ru-RU" sz="2400" dirty="0" smtClean="0"/>
              <a:t>Международный студенческий турнир естественных </a:t>
            </a:r>
            <a:r>
              <a:rPr lang="ru-RU" sz="2400" dirty="0" smtClean="0"/>
              <a:t>наук</a:t>
            </a:r>
          </a:p>
          <a:p>
            <a:r>
              <a:rPr lang="ru-RU" sz="2400" dirty="0" smtClean="0"/>
              <a:t>(Ермаков </a:t>
            </a:r>
            <a:r>
              <a:rPr lang="ru-RU" sz="2400" dirty="0" smtClean="0"/>
              <a:t>С.С., Сафонов С.)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09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Кафедра органической химии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86202"/>
              </p:ext>
            </p:extLst>
          </p:nvPr>
        </p:nvGraphicFramePr>
        <p:xfrm>
          <a:off x="467544" y="1628800"/>
          <a:ext cx="8219255" cy="4887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6973"/>
                <a:gridCol w="3852282"/>
              </a:tblGrid>
              <a:tr h="1392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Организация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и проведение симпозиума "Идеи и наследие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Н.Н.Зинина</a:t>
                      </a:r>
                      <a:r>
                        <a:rPr lang="ru-RU" sz="2400" dirty="0">
                          <a:effectLst/>
                        </a:rPr>
                        <a:t> в современной химии",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ноябрь 2012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6" marR="53196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Ежегодное 45-е мемориальное чтение памяти А.Е. Фаворского (март 2012)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8430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Организация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научно-исследовательских работ и научно-практической конференции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школьников  </a:t>
                      </a:r>
                      <a:r>
                        <a:rPr lang="ru-RU" sz="2400" dirty="0">
                          <a:effectLst/>
                        </a:rPr>
                        <a:t>по химии на базе химического факультета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Санкт-Петербургского государственного университета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(Спонсор - Благотворительный грант фонда "Династия</a:t>
                      </a:r>
                      <a:r>
                        <a:rPr lang="ru-RU" sz="900" dirty="0">
                          <a:effectLst/>
                        </a:rPr>
                        <a:t>")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96" marR="531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Кафедра Химии твердого тела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70892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/>
              <a:t>Седьмая студенческая конференция-конкурс «Химия материалов</a:t>
            </a:r>
            <a:r>
              <a:rPr lang="ru-RU" sz="3200" dirty="0" smtClean="0"/>
              <a:t>»,</a:t>
            </a:r>
          </a:p>
          <a:p>
            <a:r>
              <a:rPr lang="ru-RU" sz="3200" dirty="0" smtClean="0"/>
              <a:t>21 </a:t>
            </a:r>
            <a:r>
              <a:rPr lang="ru-RU" sz="3200" dirty="0"/>
              <a:t>декабря 2012 г.</a:t>
            </a:r>
          </a:p>
        </p:txBody>
      </p:sp>
    </p:spTree>
    <p:extLst>
      <p:ext uri="{BB962C8B-B14F-4D97-AF65-F5344CB8AC3E}">
        <p14:creationId xmlns:p14="http://schemas.microsoft.com/office/powerpoint/2010/main" val="8652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8344"/>
              </p:ext>
            </p:extLst>
          </p:nvPr>
        </p:nvGraphicFramePr>
        <p:xfrm>
          <a:off x="107503" y="188640"/>
          <a:ext cx="8928992" cy="6485490"/>
        </p:xfrm>
        <a:graphic>
          <a:graphicData uri="http://schemas.openxmlformats.org/drawingml/2006/table">
            <a:tbl>
              <a:tblPr/>
              <a:tblGrid>
                <a:gridCol w="72009"/>
                <a:gridCol w="792542"/>
                <a:gridCol w="743834"/>
                <a:gridCol w="439539"/>
                <a:gridCol w="450808"/>
                <a:gridCol w="309580"/>
                <a:gridCol w="576064"/>
                <a:gridCol w="432048"/>
                <a:gridCol w="432048"/>
                <a:gridCol w="432048"/>
                <a:gridCol w="432048"/>
                <a:gridCol w="432048"/>
                <a:gridCol w="432048"/>
                <a:gridCol w="504056"/>
                <a:gridCol w="504056"/>
                <a:gridCol w="1080120"/>
                <a:gridCol w="864096"/>
              </a:tblGrid>
              <a:tr h="32789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Научная продукция и подготовка кадров по подразделениям в 2012 году</a:t>
                      </a: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43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Отдел (кафедра)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*(количество публикаций на 1 НПР)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журнальные публикации*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Из них на английском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монографии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конференции (количество тезисов)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патенты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учебники и учебные пособия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учебные курсы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Докторская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Кандидатская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Бакалавр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Специалист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Магистр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Суммарное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бюдж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. фин.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Суммарное бюдж. фин. К числу НПР</a:t>
                      </a:r>
                    </a:p>
                  </a:txBody>
                  <a:tcPr marL="7583" marR="7583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ФХ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22 (0,47)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11 256 392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239498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РХ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18 (0,75)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10 750 723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447946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ФОХ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40 (2,00)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73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8 797 068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439850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ВМС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7 (0,44)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1 392 360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87022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КвХ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18 (1,50)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2 830 370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235864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ЛазХ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19 (1,0)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19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2 774 565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146029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НХ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47 (0,78)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47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39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45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9 205 376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155088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ОХ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56 (1,17)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56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9 928 863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206851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ХПС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12 (0,67)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      1 611 185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89510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АХ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32 (0,89)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51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      1 708 310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47453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ХТТ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23 (1,35)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4 254 009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250235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ХТК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22 (1,10)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3 853 006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192650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КХ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36 (1,06)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14 704 037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432471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ЭХ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10 </a:t>
                      </a:r>
                      <a:r>
                        <a:rPr lang="ru-RU" sz="1200" b="0" i="0" u="none" strike="noStrike" smtClean="0">
                          <a:effectLst/>
                          <a:latin typeface="Arial Cyr"/>
                        </a:rPr>
                        <a:t>(1,1)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      3 729 073   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177572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81714"/>
              </p:ext>
            </p:extLst>
          </p:nvPr>
        </p:nvGraphicFramePr>
        <p:xfrm>
          <a:off x="179512" y="116632"/>
          <a:ext cx="8856984" cy="6670590"/>
        </p:xfrm>
        <a:graphic>
          <a:graphicData uri="http://schemas.openxmlformats.org/drawingml/2006/table">
            <a:tbl>
              <a:tblPr/>
              <a:tblGrid>
                <a:gridCol w="393522"/>
                <a:gridCol w="360728"/>
                <a:gridCol w="754251"/>
                <a:gridCol w="303340"/>
                <a:gridCol w="762449"/>
                <a:gridCol w="303340"/>
                <a:gridCol w="737855"/>
                <a:gridCol w="680466"/>
                <a:gridCol w="623077"/>
                <a:gridCol w="836235"/>
                <a:gridCol w="841701"/>
                <a:gridCol w="401721"/>
                <a:gridCol w="721457"/>
                <a:gridCol w="437246"/>
                <a:gridCol w="699596"/>
              </a:tblGrid>
              <a:tr h="311785">
                <a:tc gridSpan="13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Arial Cyr"/>
                        </a:rPr>
                        <a:t>Бюджетное финансирование исследований по фундаментальным, прикладным исследованиям и мат.-</a:t>
                      </a:r>
                      <a:r>
                        <a:rPr lang="ru-RU" sz="1000" b="1" i="0" u="none" strike="noStrike" dirty="0" err="1">
                          <a:effectLst/>
                          <a:latin typeface="Arial Cyr"/>
                        </a:rPr>
                        <a:t>техн.обеспечению</a:t>
                      </a:r>
                      <a:r>
                        <a:rPr lang="ru-RU" sz="1000" b="1" i="0" u="none" strike="noStrike" dirty="0">
                          <a:effectLst/>
                          <a:latin typeface="Arial Cyr"/>
                        </a:rPr>
                        <a:t> в 2012 г.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3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Отдел (кафедра)</a:t>
                      </a:r>
                    </a:p>
                  </a:txBody>
                  <a:tcPr marL="7601" marR="7601" marT="7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Темплан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Мероприятие 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Мероприятие  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Мер. 3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Мероприятие 4 (МТБ)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Сумма по ТП,мер.1,2,3,4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Мероприятие 5 (конференции)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Мероприятие 6 (стажировки)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01" marR="7601" marT="7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ФХ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1 787 932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3 498 077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3 916 013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2 054 370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11 256 392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149000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РХ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2 004 842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2 964 593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5 781 288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10 750 723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162200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90000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ФОХ*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986 067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2 723 936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1 850 000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3 237 065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8 797 068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280000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700000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ВМС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782 360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  610 000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1 392 360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69150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КвХ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1 744 524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1 085 846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2 830 370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47969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ЛазХ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1 074 565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1 700 000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2 774 565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637452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НХ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2 446 602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2 598 747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4 160 027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9 205 376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483327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ОХ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2 842 720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3 586 143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3 500 000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9 928 863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111740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90000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ХПС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916 432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  694 753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1 611 185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135843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90000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АХ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1 708 310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1 708 310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593626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ХТТ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1 208 819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1 545 190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1 500 000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4 254 009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26000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ХТК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1 052 302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1 950 000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  850 704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3 853 006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569518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310000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КХ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2 874 686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5 029 351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6 800 000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14 704 037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209842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82177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ЭХ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3 729 073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     3 729 073   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7601" marR="7601" marT="7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21 430 161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19 445 740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11 231 229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5 500 000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        14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  29 188 207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  86 795 337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 86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3 475 667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   14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  1 362 177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0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effectLst/>
                          <a:latin typeface="Arial Cyr"/>
                        </a:rPr>
                        <a:t>Тенникова</a:t>
                      </a:r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 Т.Б., </a:t>
                      </a:r>
                      <a:r>
                        <a:rPr lang="ru-RU" sz="1000" b="0" i="0" u="none" strike="noStrike" dirty="0" err="1">
                          <a:effectLst/>
                          <a:latin typeface="Arial Cyr"/>
                        </a:rPr>
                        <a:t>сотр</a:t>
                      </a:r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.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ХПС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 2 050 000   </a:t>
                      </a: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7601" marR="7601" marT="7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119723"/>
              </p:ext>
            </p:extLst>
          </p:nvPr>
        </p:nvGraphicFramePr>
        <p:xfrm>
          <a:off x="172913" y="533400"/>
          <a:ext cx="8791575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Лист" r:id="rId3" imgW="8858631" imgH="5715381" progId="Excel.Sheet.8">
                  <p:embed/>
                </p:oleObj>
              </mc:Choice>
              <mc:Fallback>
                <p:oleObj name="Лист" r:id="rId3" imgW="8858631" imgH="571538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13" y="533400"/>
                        <a:ext cx="8791575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4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22657"/>
              </p:ext>
            </p:extLst>
          </p:nvPr>
        </p:nvGraphicFramePr>
        <p:xfrm>
          <a:off x="899592" y="476672"/>
          <a:ext cx="7416825" cy="5803427"/>
        </p:xfrm>
        <a:graphic>
          <a:graphicData uri="http://schemas.openxmlformats.org/drawingml/2006/table">
            <a:tbl>
              <a:tblPr/>
              <a:tblGrid>
                <a:gridCol w="926620"/>
                <a:gridCol w="752879"/>
                <a:gridCol w="1590699"/>
                <a:gridCol w="752879"/>
                <a:gridCol w="1494176"/>
                <a:gridCol w="764462"/>
                <a:gridCol w="1135110"/>
              </a:tblGrid>
              <a:tr h="2664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Финансирование исследований по грантам в 2012 году 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effectLst/>
                          <a:latin typeface="Arial"/>
                        </a:rPr>
                        <a:t>Отдел (кафедра)</a:t>
                      </a:r>
                    </a:p>
                  </a:txBody>
                  <a:tcPr marL="8697" marR="8697" marT="86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РФФИ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Гранты Президента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Другие гранты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9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97" marR="8697" marT="86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effectLst/>
                          <a:latin typeface="Arial Cyr"/>
                        </a:rPr>
                        <a:t>финансы (руб.)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ФХ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1 695 300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РХ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1 403 800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ФОХ*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6 412 200   </a:t>
                      </a:r>
                    </a:p>
                  </a:txBody>
                  <a:tcPr marL="8697" marR="8697" marT="86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  600 000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ВМС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   444 100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КвХ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   444 100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ЛазХ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Arial Cyr"/>
                        </a:rPr>
                        <a:t>        350 000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НХ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1 766 200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ОХ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1 344 100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  600 000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ХПС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АХ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1 822 600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ХТТ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4 462 300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ХТК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3 740 520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КХ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1 406 300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  500 000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ЭХ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        823 400   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697" marR="8697" marT="8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7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Arial Cyr"/>
                      </a:endParaRP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48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   26 114 920   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      3   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    1 700 000   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effectLst/>
                          <a:latin typeface="Arial Cyr"/>
                        </a:rPr>
                        <a:t>     -     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effectLst/>
                          <a:latin typeface="Arial Cyr"/>
                        </a:rPr>
                        <a:t>            -     </a:t>
                      </a:r>
                    </a:p>
                  </a:txBody>
                  <a:tcPr marL="8697" marR="8697" marT="86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6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Финансирование проектов по Федеральным целевым программам и НТП в 2012 г.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85591"/>
              </p:ext>
            </p:extLst>
          </p:nvPr>
        </p:nvGraphicFramePr>
        <p:xfrm>
          <a:off x="1403648" y="1599025"/>
          <a:ext cx="6120679" cy="4525961"/>
        </p:xfrm>
        <a:graphic>
          <a:graphicData uri="http://schemas.openxmlformats.org/drawingml/2006/table">
            <a:tbl>
              <a:tblPr/>
              <a:tblGrid>
                <a:gridCol w="1429647"/>
                <a:gridCol w="1429647"/>
                <a:gridCol w="3261385"/>
              </a:tblGrid>
              <a:tr h="6820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Отдел (кафедра)</a:t>
                      </a:r>
                    </a:p>
                  </a:txBody>
                  <a:tcPr marL="9473" marR="9473" marT="94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 Cyr"/>
                        </a:rPr>
                        <a:t>ФЦП и НТП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73" marR="9473" marT="94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effectLst/>
                          <a:latin typeface="Arial Cyr"/>
                        </a:rPr>
                        <a:t>проекты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effectLst/>
                          <a:latin typeface="Arial Cyr"/>
                        </a:rPr>
                        <a:t>финансы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ФХ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РХ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ФОХ*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       1 400 000   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ВМС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          700 000   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КвХ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ЛазХ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     13 577 499   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НХ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ОХ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          450 000   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ХПС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АХ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ХТТ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 Cyr"/>
                        </a:rPr>
                        <a:t>3   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       1 900 000   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ХТК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 Cyr"/>
                        </a:rPr>
                        <a:t>2   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          630 000   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КХ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ЭХ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 Cyr"/>
                        </a:rPr>
                        <a:t>     18 657 499   </a:t>
                      </a: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4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1564</Words>
  <Application>Microsoft Office PowerPoint</Application>
  <PresentationFormat>Экран (4:3)</PresentationFormat>
  <Paragraphs>1071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Оформление по умолчанию</vt:lpstr>
      <vt:lpstr>Лист</vt:lpstr>
      <vt:lpstr>Отчет о научной работе на Химическом факультете</vt:lpstr>
      <vt:lpstr>Научные мероприятия, проведенные на базе СПбГУ</vt:lpstr>
      <vt:lpstr>Кафедра органической химии</vt:lpstr>
      <vt:lpstr>Кафедра Химии твердого тела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Финансирование проектов по Федеральным целевым программам и НТП в 2012 г.</vt:lpstr>
      <vt:lpstr>Финансирование исследований по договорам и контрактам в 2012 году </vt:lpstr>
      <vt:lpstr>Публикационная активность кафедр за 2011 г.</vt:lpstr>
      <vt:lpstr>Сравнительная себестоимость публикаций</vt:lpstr>
      <vt:lpstr>Благодарность:</vt:lpstr>
      <vt:lpstr>Публикационная активность кафедр за 2011 г.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научной работе на Химическом факультете</dc:title>
  <dc:creator>Ermakov</dc:creator>
  <cp:lastModifiedBy>Ученый совет</cp:lastModifiedBy>
  <cp:revision>19</cp:revision>
  <dcterms:created xsi:type="dcterms:W3CDTF">2013-01-12T08:24:55Z</dcterms:created>
  <dcterms:modified xsi:type="dcterms:W3CDTF">2013-01-29T07:30:30Z</dcterms:modified>
</cp:coreProperties>
</file>