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7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1CAE8-33B7-44E7-B1E4-8B6E4140869E}" type="datetime1">
              <a:rPr lang="ru-RU" altLang="ru-RU"/>
              <a:pPr>
                <a:defRPr/>
              </a:pPr>
              <a:t>11.02.2014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9501-2A00-4181-9973-56DEC2132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46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8BD28E-E77E-46FC-AD12-29805B28BF51}" type="datetime1">
              <a:rPr lang="ru-RU" altLang="ru-RU"/>
              <a:pPr>
                <a:defRPr/>
              </a:pPr>
              <a:t>11.02.2014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AE9601-1678-4DAB-944E-AECF07D4A3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1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2C720-B1AD-4201-AAC0-7969789DBAD0}" type="datetime1">
              <a:rPr lang="ru-RU" altLang="ru-RU"/>
              <a:pPr>
                <a:defRPr/>
              </a:pPr>
              <a:t>11.02.2014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9CCDB-BC1B-42D7-AF6C-C51DF628E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1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6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4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B045-8E55-45AC-B5DD-B543FCE1749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B9DA-3BEA-43D9-AC63-77F5B20B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A248C"/>
                </a:solidFill>
                <a:latin typeface="Times New Roman" pitchFamily="18" charset="0"/>
                <a:cs typeface="Times New Roman" pitchFamily="18" charset="0"/>
              </a:rPr>
              <a:t>Представление на конкурс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8A248C"/>
                </a:solidFill>
                <a:latin typeface="Times New Roman" pitchFamily="18" charset="0"/>
                <a:cs typeface="Times New Roman" pitchFamily="18" charset="0"/>
              </a:rPr>
              <a:t>Т.Н.Севастьяновой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1336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301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Структурные характеристики комплексов 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nAlBr</a:t>
            </a:r>
            <a:r>
              <a:rPr lang="en-US" altLang="ru-RU" sz="28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sz="2800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сопоставление их 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c AlBr</a:t>
            </a:r>
            <a:r>
              <a:rPr lang="en-US" altLang="ru-RU" sz="28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sz="2800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Py (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(Al-N)=1.933 Å)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30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13380"/>
              </p:ext>
            </p:extLst>
          </p:nvPr>
        </p:nvGraphicFramePr>
        <p:xfrm>
          <a:off x="281880" y="1371600"/>
          <a:ext cx="8610600" cy="4941889"/>
        </p:xfrm>
        <a:graphic>
          <a:graphicData uri="http://schemas.openxmlformats.org/drawingml/2006/table">
            <a:tbl>
              <a:tblPr/>
              <a:tblGrid>
                <a:gridCol w="2057400"/>
                <a:gridCol w="1676400"/>
                <a:gridCol w="2209800"/>
                <a:gridCol w="1600200"/>
                <a:gridCol w="1066800"/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rAl-N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rAl-Br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r(Al-N)</a:t>
                      </a:r>
                      <a:endParaRPr kumimoji="0" lang="ru-RU" altLang="ru-RU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К.ч.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ar-S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pyz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)-2.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0.066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ar-S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bipy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8(1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)-1.9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2(9)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kumimoji="0" lang="pt-BR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)- 2.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r>
                        <a:rPr kumimoji="0" lang="pt-BR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AlBr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ar-S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bipy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48(4)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-2.0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56(4)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2908(6)-2,3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(a)-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2.4681(2)-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4726(2)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AlBr</a:t>
                      </a:r>
                      <a:r>
                        <a:rPr kumimoji="0" lang="en-US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ar-S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pyz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altLang="ru-RU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3099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)-2.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3257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5" name="Номер слайда 1"/>
          <p:cNvSpPr txBox="1">
            <a:spLocks noGrp="1"/>
          </p:cNvSpPr>
          <p:nvPr/>
        </p:nvSpPr>
        <p:spPr bwMode="auto">
          <a:xfrm>
            <a:off x="6948264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54577E-9BC2-4FFE-B79B-B522D6F2495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36525" y="6400800"/>
            <a:ext cx="7712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b="1"/>
              <a:t>                                    ∆r(Al-N) = r(Al-N)AlBr</a:t>
            </a:r>
            <a:r>
              <a:rPr lang="en-US" altLang="ru-RU" b="1" baseline="-25000"/>
              <a:t>3</a:t>
            </a:r>
            <a:r>
              <a:rPr lang="ar-SA" altLang="ru-RU" b="1"/>
              <a:t>٠</a:t>
            </a:r>
            <a:r>
              <a:rPr lang="en-US" altLang="ru-RU" b="1"/>
              <a:t>LL – r(Al-N)AlBr</a:t>
            </a:r>
            <a:r>
              <a:rPr lang="en-US" altLang="ru-RU" b="1" baseline="-25000"/>
              <a:t>3</a:t>
            </a:r>
            <a:r>
              <a:rPr lang="ar-SA" altLang="ru-RU" b="1"/>
              <a:t>٠</a:t>
            </a:r>
            <a:r>
              <a:rPr lang="en-US" altLang="ru-RU" b="1"/>
              <a:t>Py</a:t>
            </a:r>
            <a:endParaRPr lang="ru-RU" altLang="ru-RU" b="1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5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Характеристика термического поведения комплексов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основе квантово-химических данных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B3LYP/TZVP)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А.С.Лисовенко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87552"/>
            <a:ext cx="9144000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</a:rPr>
              <a:t>nMX</a:t>
            </a:r>
            <a:r>
              <a:rPr lang="en-US" altLang="ru-RU" sz="2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sz="2200" b="1" dirty="0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</a:rPr>
              <a:t>L(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nMX</a:t>
            </a:r>
            <a:r>
              <a:rPr lang="en-US" altLang="ru-RU" sz="22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L(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200" b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дисс</a:t>
            </a: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ru-RU" altLang="ru-RU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Есв</a:t>
            </a: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Al-N)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altLang="ru-RU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ru-RU" sz="2200" b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u-RU" sz="2200" b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∆H</a:t>
            </a:r>
            <a:r>
              <a:rPr lang="ru-RU" altLang="ru-RU" sz="2200" b="1" baseline="30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дисс</a:t>
            </a: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/∆S</a:t>
            </a:r>
            <a:r>
              <a:rPr lang="en-US" altLang="ru-RU" sz="2200" b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дисс</a:t>
            </a:r>
            <a:endParaRPr lang="ru-RU" altLang="ru-RU" sz="2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Акцепторная способность </a:t>
            </a:r>
            <a:r>
              <a:rPr lang="en-US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AlBr</a:t>
            </a:r>
            <a:r>
              <a:rPr lang="en-US" altLang="ru-RU" sz="2200" b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&gt;GaCl</a:t>
            </a:r>
            <a:r>
              <a:rPr lang="en-US" altLang="ru-RU" sz="2200" b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80000"/>
              </a:lnSpc>
            </a:pPr>
            <a:r>
              <a:rPr lang="ru-RU" altLang="ru-RU" sz="2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Устойчивость комплексов по отношению к процессу гомогенной диссоциации меняется в соответствии с РА донора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02" name="Group 46"/>
          <p:cNvGraphicFramePr>
            <a:graphicFrameLocks noGrp="1"/>
          </p:cNvGraphicFramePr>
          <p:nvPr/>
        </p:nvGraphicFramePr>
        <p:xfrm>
          <a:off x="228600" y="1676400"/>
          <a:ext cx="8686800" cy="2768600"/>
        </p:xfrm>
        <a:graphic>
          <a:graphicData uri="http://schemas.openxmlformats.org/drawingml/2006/table">
            <a:tbl>
              <a:tblPr/>
              <a:tblGrid>
                <a:gridCol w="1920875"/>
                <a:gridCol w="1463675"/>
                <a:gridCol w="933450"/>
                <a:gridCol w="1971675"/>
                <a:gridCol w="1463675"/>
                <a:gridCol w="933450"/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Комплекс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∆H</a:t>
                      </a:r>
                      <a:r>
                        <a:rPr kumimoji="0" lang="ru-RU" alt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дисс  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k=1</a:t>
                      </a:r>
                      <a:endParaRPr kumimoji="0" lang="en-US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Комплекс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∆H</a:t>
                      </a:r>
                      <a:r>
                        <a:rPr kumimoji="0" lang="ru-RU" alt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дисс  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k=1</a:t>
                      </a:r>
                      <a:endParaRPr kumimoji="0" lang="en-US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AlBr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bipy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136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931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GaCl</a:t>
                      </a:r>
                      <a:r>
                        <a:rPr kumimoji="0" lang="en-US" altLang="ru-RU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bipy</a:t>
                      </a:r>
                      <a:endParaRPr kumimoji="0" lang="en-US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847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AlBr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          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137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904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GaCl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122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822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AlBr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pyz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118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847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GaCl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pyz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770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Br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bipy       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832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bipy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226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765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Br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pyz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708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Cl</a:t>
                      </a:r>
                      <a:r>
                        <a:rPr kumimoji="0" lang="en-US" altLang="ru-RU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ar-SA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pyz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176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644</a:t>
                      </a:r>
                    </a:p>
                  </a:txBody>
                  <a:tcPr marL="8947" marR="8947" marT="894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52D8E1-2F0C-4250-B1F3-5A76FB21A8A4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Тензиметрия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8382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Изучение термического поведения – статический метод с мембранным нуль-манометром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17018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AutoShape 11" descr="https://mail.yandex.ru/message_part/Tensimetry_2.jpg?name=Tensimetry_2.jpg&amp;hid=1.2&amp;ids=232000000533446302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13" descr="https://mail.yandex.ru/message_part/Tensimetry_2.jpg?name=Tensimetry_2.jpg&amp;hid=1.2&amp;ids=232000000533446302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0" name="Группа 7"/>
          <p:cNvGrpSpPr>
            <a:grpSpLocks/>
          </p:cNvGrpSpPr>
          <p:nvPr/>
        </p:nvGrpSpPr>
        <p:grpSpPr bwMode="auto">
          <a:xfrm>
            <a:off x="5148263" y="1828800"/>
            <a:ext cx="3995737" cy="3922713"/>
            <a:chOff x="4905139" y="2057400"/>
            <a:chExt cx="3996049" cy="3923393"/>
          </a:xfrm>
        </p:grpSpPr>
        <p:pic>
          <p:nvPicPr>
            <p:cNvPr id="2356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139" y="2057400"/>
              <a:ext cx="3996049" cy="392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3"/>
            <p:cNvSpPr txBox="1">
              <a:spLocks noChangeArrowheads="1"/>
            </p:cNvSpPr>
            <p:nvPr/>
          </p:nvSpPr>
          <p:spPr bwMode="auto">
            <a:xfrm>
              <a:off x="5625134" y="4616325"/>
              <a:ext cx="300105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64" name="TextBox 4"/>
            <p:cNvSpPr txBox="1">
              <a:spLocks noChangeArrowheads="1"/>
            </p:cNvSpPr>
            <p:nvPr/>
          </p:nvSpPr>
          <p:spPr bwMode="auto">
            <a:xfrm>
              <a:off x="6091947" y="3625334"/>
              <a:ext cx="300105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565" name="TextBox 5"/>
            <p:cNvSpPr txBox="1">
              <a:spLocks noChangeArrowheads="1"/>
            </p:cNvSpPr>
            <p:nvPr/>
          </p:nvSpPr>
          <p:spPr bwMode="auto">
            <a:xfrm>
              <a:off x="7006347" y="3256002"/>
              <a:ext cx="300105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3566" name="TextBox 6"/>
            <p:cNvSpPr txBox="1">
              <a:spLocks noChangeArrowheads="1"/>
            </p:cNvSpPr>
            <p:nvPr/>
          </p:nvSpPr>
          <p:spPr bwMode="auto">
            <a:xfrm>
              <a:off x="7924800" y="2152916"/>
              <a:ext cx="300105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1905000"/>
            <a:ext cx="4953000" cy="45418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en-US" alt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Molecular complexes formed by halides of group 4,5,13-15 elements and the thermodynamic characteristics of their vaporization and dissociation found by the static tensimetric method// </a:t>
            </a:r>
            <a:r>
              <a:rPr lang="it-IT" altLang="ru-RU" sz="2400" b="1">
                <a:latin typeface="Times New Roman" pitchFamily="18" charset="0"/>
                <a:cs typeface="Times New Roman" pitchFamily="18" charset="0"/>
              </a:rPr>
              <a:t>Davydova E.I., Sevastianova T.N., Suvorov A.V.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, Timoshkin A.Y., 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Coord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– 2010. –254</a:t>
            </a:r>
            <a:r>
              <a:rPr lang="ru-RU" altLang="ru-RU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17-18. – 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2031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2077</a:t>
            </a: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470525" y="5294313"/>
            <a:ext cx="35544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latin typeface="Arial" pitchFamily="34" charset="0"/>
              </a:rPr>
              <a:t>1 –</a:t>
            </a:r>
            <a:r>
              <a:rPr lang="ru-RU" altLang="ru-RU">
                <a:latin typeface="Arial" pitchFamily="34" charset="0"/>
              </a:rPr>
              <a:t>насыщенный пар; </a:t>
            </a:r>
          </a:p>
          <a:p>
            <a:r>
              <a:rPr lang="ru-RU" altLang="ru-RU">
                <a:latin typeface="Arial" pitchFamily="34" charset="0"/>
              </a:rPr>
              <a:t>2,4 – термическое расширение;</a:t>
            </a:r>
          </a:p>
          <a:p>
            <a:r>
              <a:rPr lang="ru-RU" altLang="ru-RU">
                <a:latin typeface="Arial" pitchFamily="34" charset="0"/>
              </a:rPr>
              <a:t>3 - диссоциация</a:t>
            </a:r>
          </a:p>
        </p:txBody>
      </p:sp>
    </p:spTree>
    <p:extLst>
      <p:ext uri="{BB962C8B-B14F-4D97-AF65-F5344CB8AC3E}">
        <p14:creationId xmlns:p14="http://schemas.microsoft.com/office/powerpoint/2010/main" val="20421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781411-A14B-4919-A589-ED6961899428}" type="slidenum"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05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Исполнитель работ по гранту 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ПбГУ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Донорно-акцепторные комплексы как прекурсоры для контролируемого синтеза 13-15 композитов и  наночастиц 12.37.139.2011</a:t>
            </a:r>
            <a:endParaRPr lang="en-US" altLang="ru-RU" sz="2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Публикации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 этой теме: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ru-RU" sz="2600" b="1" smtClean="0">
                <a:latin typeface="Times New Roman" pitchFamily="18" charset="0"/>
                <a:cs typeface="Times New Roman" pitchFamily="18" charset="0"/>
              </a:rPr>
              <a:t>Do Solid-State Structures Reflect Lewis Acidity Trends of Heavier Group 13 Trihalides? Experimental and Theoretical Case Study.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600" b="1" smtClean="0">
                <a:latin typeface="Times New Roman" pitchFamily="18" charset="0"/>
                <a:cs typeface="Times New Roman" pitchFamily="18" charset="0"/>
              </a:rPr>
              <a:t>Timoshkin A. Y., Bodensteiner M., Sevastianova T. N., Lisovenko A. S., Davydova E. I., Scheer M., Grabl C., Butlak A. V. 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Inorg. Chem. 2012.V. 51. P.11602</a:t>
            </a: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-11612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600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600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ru-RU" sz="2600" b="1" smtClean="0">
                <a:latin typeface="Times New Roman" pitchFamily="18" charset="0"/>
                <a:cs typeface="Times New Roman" pitchFamily="18" charset="0"/>
              </a:rPr>
              <a:t>Structural and thermodynamic properties of molecular complexes of aluminum and gallium trihalides with bifunctional donor pyrazine: decisive role of Lewis acidity in 1D polymer formation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600" b="1" smtClean="0">
                <a:latin typeface="Times New Roman" pitchFamily="18" charset="0"/>
                <a:cs typeface="Times New Roman" pitchFamily="18" charset="0"/>
              </a:rPr>
              <a:t>Sevastianova T.N., Bodensteiner M., Lisovenko A.S., Davydova E.I., Scheer M., Susliakova T.V., Krasnova I.S., Timoshkin A.Y.</a:t>
            </a: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ru-R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J.Chem.Soc.Dalton Trans</a:t>
            </a:r>
            <a:r>
              <a:rPr lang="ru-RU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2013. Vol. 42. P. 11589-11599.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5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557064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Заключения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6192688"/>
          </a:xfrm>
        </p:spPr>
        <p:txBody>
          <a:bodyPr/>
          <a:lstStyle/>
          <a:p>
            <a:pPr marL="363538" indent="-363538" algn="just">
              <a:lnSpc>
                <a:spcPct val="90000"/>
              </a:lnSpc>
              <a:buFontTx/>
              <a:buAutoNum type="arabicPeriod"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 сохранении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к.ч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центрального атома акцепторная способность кислот Льюиса в исследованных комплексах уменьшается по ряду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&gt;AlBr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&gt;GaCl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&gt;GaBr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Получены молекулярные комплексы состава 2:1 с бифункциональными лигандами, содержащие как один М, так и разные, что служит основой синтеза соединений с заданным соотношением донора и акцептора.</a:t>
            </a:r>
          </a:p>
          <a:p>
            <a:pPr marL="363538" indent="-363538" algn="just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Структура комплексов состава 1:1 с бифункциональными лигандами может реализоваться в виде цепочечного полимера (предпочтительна у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pyz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или в виде ионных комплексов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(предпочтительна у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bipy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lnSpc>
                <a:spcPct val="90000"/>
              </a:lnSpc>
              <a:buFontTx/>
              <a:buAutoNum type="arabicPeriod" startAt="5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Масс-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спектрометрически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комплексы с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pyz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4,4’-bipy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обнаружены  в газовой фазе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lnSpc>
                <a:spcPct val="90000"/>
              </a:lnSpc>
              <a:buFontTx/>
              <a:buAutoNum type="arabicPeriod" startAt="5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Рассмотренные комплексы могут быть использованы как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прекурсоры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 проведении синтеза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гетерометаллических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полупроводниковых материалов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altLang="ru-RU" sz="2400" baseline="-25000" dirty="0" smtClean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методом осаждения из газовой фазы.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</a:rPr>
              <a:t>Педагогическая деятельность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Геологический факультет, 1 курс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itchFamily="18" charset="0"/>
              </a:rPr>
              <a:t>   “Основы общей, неорганической и физической химии” </a:t>
            </a:r>
          </a:p>
          <a:p>
            <a:r>
              <a:rPr lang="ru-RU" altLang="ru-RU" smtClean="0">
                <a:solidFill>
                  <a:srgbClr val="FF3300"/>
                </a:solidFill>
                <a:latin typeface="Times New Roman" pitchFamily="18" charset="0"/>
              </a:rPr>
              <a:t>Географический факультет, 1 курс</a:t>
            </a:r>
          </a:p>
          <a:p>
            <a:pPr>
              <a:buFontTx/>
              <a:buNone/>
            </a:pPr>
            <a:r>
              <a:rPr lang="ru-RU" altLang="ru-RU" smtClean="0">
                <a:latin typeface="Times New Roman" pitchFamily="18" charset="0"/>
              </a:rPr>
              <a:t>   “Основы химии с элементами геохимии” “Химия и химические аспекты экологии”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A8DCA8-74A7-4C9E-8559-F5D018BF29BD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«Общая химия» Курс лекций для студентов 1 курса – бакалавры – 72 ауд. часа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«Высокотемпературная химия неорганических соединений», лекции  -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курс, специалисты – 36 часов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«Избранные главы неорганической химии», лекции –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курс магистратуры  - 30 часов</a:t>
            </a:r>
            <a:endParaRPr lang="ru-RU" altLang="ru-RU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Общая и неорганическая химия – семинары и практические занятия –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курс – 160 часов.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«Выдающиеся химики в Петербурге» – курс по выбору,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курс – 14 часов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6. Руководство курсовыми и выпускными  квалификационными работами</a:t>
            </a:r>
          </a:p>
        </p:txBody>
      </p:sp>
    </p:spTree>
    <p:extLst>
      <p:ext uri="{BB962C8B-B14F-4D97-AF65-F5344CB8AC3E}">
        <p14:creationId xmlns:p14="http://schemas.microsoft.com/office/powerpoint/2010/main" val="30717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/>
              <a:t>Выпускные квалификационные работы</a:t>
            </a:r>
            <a:r>
              <a:rPr lang="en-US" altLang="ru-RU" sz="2800" dirty="0" smtClean="0"/>
              <a:t> (28/2)</a:t>
            </a:r>
            <a:endParaRPr lang="ru-RU" altLang="ru-RU" sz="2800" dirty="0" smtClean="0"/>
          </a:p>
        </p:txBody>
      </p:sp>
      <p:sp>
        <p:nvSpPr>
          <p:cNvPr id="634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800" b="1" dirty="0" smtClean="0">
                <a:solidFill>
                  <a:srgbClr val="FF3300"/>
                </a:solidFill>
              </a:rPr>
              <a:t>   </a:t>
            </a:r>
            <a:r>
              <a:rPr lang="ru-RU" altLang="ru-RU" sz="2800" b="1" dirty="0" smtClean="0">
                <a:solidFill>
                  <a:srgbClr val="FF3300"/>
                </a:solidFill>
              </a:rPr>
              <a:t>Магистерская диссертация, 2009 </a:t>
            </a:r>
            <a:endParaRPr lang="en-US" altLang="ru-RU" sz="2800" b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ru-RU" sz="2800" b="1" dirty="0" smtClean="0">
                <a:solidFill>
                  <a:srgbClr val="FF3300"/>
                </a:solidFill>
              </a:rPr>
              <a:t>   </a:t>
            </a:r>
            <a:r>
              <a:rPr lang="ru-RU" altLang="ru-RU" sz="2800" b="1" dirty="0" smtClean="0">
                <a:solidFill>
                  <a:srgbClr val="FF3300"/>
                </a:solidFill>
              </a:rPr>
              <a:t> </a:t>
            </a:r>
            <a:r>
              <a:rPr lang="ru-RU" altLang="ru-RU" sz="2800" dirty="0" smtClean="0"/>
              <a:t>Шугурова Н.В.</a:t>
            </a:r>
            <a:endParaRPr lang="en-US" altLang="ru-RU" sz="2800" dirty="0" smtClean="0"/>
          </a:p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Взаимодействие </a:t>
            </a:r>
            <a:r>
              <a:rPr lang="ru-RU" altLang="ru-RU" sz="2800" dirty="0" err="1" smtClean="0"/>
              <a:t>тетрахлорида</a:t>
            </a:r>
            <a:r>
              <a:rPr lang="ru-RU" altLang="ru-RU" sz="2800" dirty="0" smtClean="0"/>
              <a:t> титана с простыми эфирами и кетонами</a:t>
            </a:r>
          </a:p>
          <a:p>
            <a:pPr eaLnBrk="1" hangingPunct="1"/>
            <a:endParaRPr lang="ru-RU" altLang="ru-RU" sz="2800" dirty="0" smtClean="0"/>
          </a:p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sp>
        <p:nvSpPr>
          <p:cNvPr id="6349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800" b="1" dirty="0" smtClean="0">
                <a:solidFill>
                  <a:srgbClr val="FF3300"/>
                </a:solidFill>
              </a:rPr>
              <a:t>  </a:t>
            </a:r>
            <a:r>
              <a:rPr lang="ru-RU" altLang="ru-RU" sz="2800" b="1" dirty="0" smtClean="0">
                <a:solidFill>
                  <a:srgbClr val="FF3300"/>
                </a:solidFill>
              </a:rPr>
              <a:t>Специалист, 2013 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800" dirty="0" smtClean="0"/>
              <a:t>  </a:t>
            </a:r>
            <a:r>
              <a:rPr lang="ru-RU" altLang="ru-RU" sz="2800" dirty="0" err="1" smtClean="0"/>
              <a:t>Маулиева</a:t>
            </a:r>
            <a:r>
              <a:rPr lang="ru-RU" altLang="ru-RU" sz="2800" dirty="0" smtClean="0"/>
              <a:t> А.Ф.</a:t>
            </a:r>
            <a:endParaRPr lang="en-US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Синтез, идентификация и структурные характеристики комплексов </a:t>
            </a:r>
            <a:r>
              <a:rPr lang="en-US" altLang="ru-RU" sz="2800" dirty="0" smtClean="0"/>
              <a:t>MX</a:t>
            </a:r>
            <a:r>
              <a:rPr lang="ru-RU" altLang="ru-RU" sz="2800" baseline="-25000" dirty="0" smtClean="0"/>
              <a:t>3</a:t>
            </a:r>
            <a:r>
              <a:rPr lang="ru-RU" altLang="ru-RU" sz="2800" dirty="0" smtClean="0"/>
              <a:t> </a:t>
            </a:r>
            <a:r>
              <a:rPr lang="en-US" altLang="ru-RU" sz="2800" dirty="0" smtClean="0"/>
              <a:t>c</a:t>
            </a:r>
            <a:r>
              <a:rPr lang="ru-RU" altLang="ru-RU" sz="2800" dirty="0" smtClean="0"/>
              <a:t> 4,4’-бипиридилом (</a:t>
            </a:r>
            <a:r>
              <a:rPr lang="en-US" altLang="ru-RU" sz="2800" dirty="0" smtClean="0"/>
              <a:t>M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Al</a:t>
            </a:r>
            <a:r>
              <a:rPr lang="ru-RU" altLang="ru-RU" sz="2800" dirty="0" smtClean="0"/>
              <a:t>,</a:t>
            </a:r>
            <a:r>
              <a:rPr lang="en-US" altLang="ru-RU" sz="2800" dirty="0" smtClean="0"/>
              <a:t>Ga</a:t>
            </a:r>
            <a:r>
              <a:rPr lang="ru-RU" altLang="ru-RU" sz="2800" dirty="0" smtClean="0"/>
              <a:t>; </a:t>
            </a:r>
            <a:r>
              <a:rPr lang="en-US" altLang="ru-RU" sz="2800" dirty="0" smtClean="0"/>
              <a:t>X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Cl</a:t>
            </a:r>
            <a:r>
              <a:rPr lang="ru-RU" altLang="ru-RU" sz="2800" dirty="0" smtClean="0"/>
              <a:t>,</a:t>
            </a:r>
            <a:r>
              <a:rPr lang="en-US" altLang="ru-RU" sz="2800" dirty="0" smtClean="0"/>
              <a:t>Br</a:t>
            </a:r>
            <a:r>
              <a:rPr lang="ru-RU" altLang="ru-RU" sz="2800" dirty="0" smtClean="0"/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</p:txBody>
      </p:sp>
      <p:sp>
        <p:nvSpPr>
          <p:cNvPr id="7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1000"/>
            <a:ext cx="4038600" cy="63246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altLang="ru-RU" sz="2800" b="1" dirty="0" smtClean="0">
                <a:solidFill>
                  <a:srgbClr val="FF3300"/>
                </a:solidFill>
              </a:rPr>
              <a:t>Ежегодная работа в жюри:</a:t>
            </a:r>
          </a:p>
          <a:p>
            <a:pPr marL="533400" indent="-533400">
              <a:buFontTx/>
              <a:buAutoNum type="arabicPeriod"/>
            </a:pPr>
            <a:r>
              <a:rPr lang="ru-RU" altLang="ru-RU" sz="2800" dirty="0" smtClean="0"/>
              <a:t>Студенческие и школьные турниры</a:t>
            </a:r>
          </a:p>
          <a:p>
            <a:pPr marL="533400" indent="-533400">
              <a:buFontTx/>
              <a:buNone/>
            </a:pPr>
            <a:r>
              <a:rPr lang="en-US" altLang="ru-RU" sz="2800" dirty="0" smtClean="0"/>
              <a:t>     (c 2007 </a:t>
            </a:r>
            <a:r>
              <a:rPr lang="ru-RU" altLang="ru-RU" sz="2800" dirty="0" smtClean="0"/>
              <a:t>г.)</a:t>
            </a:r>
          </a:p>
          <a:p>
            <a:pPr marL="533400" indent="-533400">
              <a:buFontTx/>
              <a:buNone/>
            </a:pPr>
            <a:r>
              <a:rPr lang="ru-RU" altLang="ru-RU" sz="2800" dirty="0" smtClean="0"/>
              <a:t>2.Научно-практические конференции школьников  (с 2004 г.)</a:t>
            </a:r>
          </a:p>
          <a:p>
            <a:pPr marL="533400" indent="-533400">
              <a:buFontTx/>
              <a:buNone/>
            </a:pPr>
            <a:r>
              <a:rPr lang="ru-RU" altLang="ru-RU" sz="2800" dirty="0" smtClean="0"/>
              <a:t>3. Студенческие конференции «Менделеев -2012, 2013»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186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648200" y="2279650"/>
            <a:ext cx="4359275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 dirty="0">
                <a:solidFill>
                  <a:srgbClr val="FF3300"/>
                </a:solidFill>
              </a:rPr>
              <a:t>Областная школа для одаренных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 dirty="0" smtClean="0">
                <a:solidFill>
                  <a:srgbClr val="FF3300"/>
                </a:solidFill>
              </a:rPr>
              <a:t>школ</a:t>
            </a:r>
            <a:r>
              <a:rPr lang="ru-RU" altLang="ru-RU" sz="2400" b="1" dirty="0">
                <a:solidFill>
                  <a:srgbClr val="FF3300"/>
                </a:solidFill>
              </a:rPr>
              <a:t>ь</a:t>
            </a:r>
            <a:r>
              <a:rPr lang="ru-RU" altLang="ru-RU" sz="2400" b="1" dirty="0" smtClean="0">
                <a:solidFill>
                  <a:srgbClr val="FF3300"/>
                </a:solidFill>
              </a:rPr>
              <a:t>ников</a:t>
            </a:r>
            <a:endParaRPr lang="ru-RU" altLang="ru-RU" sz="2400" b="1" dirty="0">
              <a:solidFill>
                <a:srgbClr val="FF3300"/>
              </a:solidFill>
            </a:endParaRPr>
          </a:p>
          <a:p>
            <a:pPr algn="ctr"/>
            <a:endParaRPr lang="ru-RU" altLang="ru-RU" sz="2400" dirty="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283968" y="3810000"/>
            <a:ext cx="50657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/>
              <a:t>Чтение общеобразовательных лекций</a:t>
            </a:r>
          </a:p>
          <a:p>
            <a:pPr>
              <a:buFontTx/>
              <a:buChar char="•"/>
            </a:pPr>
            <a:r>
              <a:rPr lang="ru-RU" altLang="ru-RU" b="1" dirty="0"/>
              <a:t>Проведение семинарских занятий</a:t>
            </a:r>
          </a:p>
          <a:p>
            <a:pPr>
              <a:buFontTx/>
              <a:buChar char="•"/>
            </a:pPr>
            <a:r>
              <a:rPr lang="ru-RU" altLang="ru-RU" b="1" dirty="0"/>
              <a:t>Подготовка школьников к олимпиадам</a:t>
            </a:r>
          </a:p>
          <a:p>
            <a:pPr>
              <a:buFontTx/>
              <a:buChar char="•"/>
            </a:pPr>
            <a:r>
              <a:rPr lang="ru-RU" altLang="ru-RU" b="1" dirty="0"/>
              <a:t>Чтение  лекций оригинальной тематики:</a:t>
            </a:r>
          </a:p>
          <a:p>
            <a:r>
              <a:rPr lang="ru-RU" altLang="ru-RU" b="1" dirty="0"/>
              <a:t>   «Химия в реставрации», «Химия и геология»</a:t>
            </a:r>
          </a:p>
          <a:p>
            <a:pPr>
              <a:buFontTx/>
              <a:buChar char="•"/>
            </a:pPr>
            <a:r>
              <a:rPr lang="ru-RU" altLang="ru-RU" b="1" dirty="0"/>
              <a:t> Проведение видеоконференций</a:t>
            </a:r>
          </a:p>
          <a:p>
            <a:pPr>
              <a:buFontTx/>
              <a:buChar char="•"/>
            </a:pPr>
            <a:r>
              <a:rPr lang="ru-RU" altLang="ru-RU" b="1" dirty="0"/>
              <a:t>Работа в жюри конференции « Юность. </a:t>
            </a:r>
          </a:p>
          <a:p>
            <a:r>
              <a:rPr lang="ru-RU" altLang="ru-RU" b="1" dirty="0"/>
              <a:t>Наука. Культура - Север» </a:t>
            </a:r>
          </a:p>
          <a:p>
            <a:endParaRPr lang="ru-RU" altLang="ru-RU" dirty="0"/>
          </a:p>
        </p:txBody>
      </p:sp>
      <p:sp>
        <p:nvSpPr>
          <p:cNvPr id="9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 txBox="1">
            <a:spLocks noGrp="1"/>
          </p:cNvSpPr>
          <p:nvPr/>
        </p:nvSpPr>
        <p:spPr bwMode="auto">
          <a:xfrm>
            <a:off x="69723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83A75F-52F9-49A9-AA47-4339995AB7F1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09800" y="-15875"/>
            <a:ext cx="528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Учебно-методическая работа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-36512" y="609600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1. Член учебно-методической комиссии факультета  (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созывов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2. Главы по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тензиметрии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(в соавторстве с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А.В.Суворовым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Статический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тензиметрический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метод изучения химических реакций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Физические методы исследования неорганических соединений.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/ Под ред. </a:t>
            </a:r>
            <a:r>
              <a:rPr lang="ru-RU" altLang="ru-RU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А.Б.Никольского</a:t>
            </a: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Учебное пособие.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СПб., 2005. Гл.7. С.115-135. 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Изд-во СПбГУ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Тензиметрия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Физические методы исследования неорганических соединений.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/ Под ред. </a:t>
            </a:r>
            <a:r>
              <a:rPr lang="ru-RU" altLang="ru-RU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А.Б.Никольского</a:t>
            </a:r>
            <a:r>
              <a:rPr lang="ru-RU" alt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Учебное пособие для студентов ВУЗов.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М., 2006.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Гл.11. С.312 - 342.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Изд-во  «Академия»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3. Учебно-методические публикации. 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AutoNum type="arabicParenR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Общая химия. Программа семинарских занятий.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Вопросы и задачи для самостоятельной работы студентов. Е.В. Грачева и др.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С-Петербург,  Изд.1. 2009 г. 55 с. </a:t>
            </a:r>
            <a:endParaRPr lang="en-US" alt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AutoNum type="arabicParenR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Изд.2, исправленное и дополненное 2013 г.  55 с.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AutoNum type="arabicParenR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Общая и неорганическая химия. Справочные таблицы для самостоятельной работы студентов. С-Петербург, Изд.1. 2009 г., 55 с.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AutoNum type="arabicParenR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Изд.2, исправленное и дополненное, 2013 год  53 с.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AutoNum type="arabicParenR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Сборник материалов региональных предметных олимпиад студентов высших учебных заведений Санкт-Петербурга 2009 года,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А.А.Карцова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Региональная олимпиада по химии СПб, 2009 </a:t>
            </a:r>
          </a:p>
        </p:txBody>
      </p:sp>
    </p:spTree>
    <p:extLst>
      <p:ext uri="{BB962C8B-B14F-4D97-AF65-F5344CB8AC3E}">
        <p14:creationId xmlns:p14="http://schemas.microsoft.com/office/powerpoint/2010/main" val="19870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</a:p>
        </p:txBody>
      </p:sp>
      <p:sp>
        <p:nvSpPr>
          <p:cNvPr id="4099" name="Номер слайда 1"/>
          <p:cNvSpPr txBox="1">
            <a:spLocks noGrp="1"/>
          </p:cNvSpPr>
          <p:nvPr/>
        </p:nvSpPr>
        <p:spPr bwMode="auto">
          <a:xfrm>
            <a:off x="6948264" y="6453336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CB1847-63F9-402C-B9CB-5C7973CD0DB5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63575" y="838200"/>
            <a:ext cx="7481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endParaRPr lang="en-US" altLang="ru-RU" sz="2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Высокотемпературная координационная химия </a:t>
            </a:r>
            <a:endParaRPr lang="ru-RU" altLang="ru-RU" sz="260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0" y="160020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Технологические аспекты: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Процессы осаждения из газовой фазы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 AlCl</a:t>
            </a:r>
            <a:r>
              <a:rPr lang="en-US" altLang="ru-RU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газ)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en-US" altLang="ru-RU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(газ)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AlN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(тв)</a:t>
            </a:r>
            <a:r>
              <a:rPr lang="en-US" altLang="ru-RU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+ 3HCl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(газ)</a:t>
            </a:r>
            <a:endParaRPr lang="ru-RU" altLang="ru-RU" sz="2400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-36512" y="5517232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Проблематика: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  Связь между кристаллической структурой и термическим поведением комплексных соединений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grpSp>
        <p:nvGrpSpPr>
          <p:cNvPr id="4103" name="Группа 17"/>
          <p:cNvGrpSpPr>
            <a:grpSpLocks/>
          </p:cNvGrpSpPr>
          <p:nvPr/>
        </p:nvGrpSpPr>
        <p:grpSpPr bwMode="auto">
          <a:xfrm>
            <a:off x="1524000" y="2743200"/>
            <a:ext cx="6194425" cy="2667000"/>
            <a:chOff x="1295400" y="2819400"/>
            <a:chExt cx="6193758" cy="2666703"/>
          </a:xfrm>
        </p:grpSpPr>
        <p:sp>
          <p:nvSpPr>
            <p:cNvPr id="4104" name="TextBox 7"/>
            <p:cNvSpPr txBox="1">
              <a:spLocks noChangeArrowheads="1"/>
            </p:cNvSpPr>
            <p:nvPr/>
          </p:nvSpPr>
          <p:spPr bwMode="auto">
            <a:xfrm>
              <a:off x="1295400" y="3047975"/>
              <a:ext cx="3161959" cy="5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A24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MX</a:t>
              </a:r>
              <a:r>
                <a:rPr lang="en-US" altLang="ru-RU" sz="3000" b="1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altLang="ru-RU" sz="3000" b="1">
                  <a:latin typeface="Times New Roman" pitchFamily="18" charset="0"/>
                  <a:cs typeface="Times New Roman" pitchFamily="18" charset="0"/>
                </a:rPr>
                <a:t>газ) + </a:t>
              </a: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L(</a:t>
              </a:r>
              <a:r>
                <a:rPr lang="ru-RU" altLang="ru-RU" sz="3000" b="1">
                  <a:latin typeface="Times New Roman" pitchFamily="18" charset="0"/>
                  <a:cs typeface="Times New Roman" pitchFamily="18" charset="0"/>
                </a:rPr>
                <a:t>газ)</a:t>
              </a:r>
              <a:endParaRPr lang="ru-RU" altLang="ru-RU" sz="3000"/>
            </a:p>
          </p:txBody>
        </p:sp>
        <p:sp>
          <p:nvSpPr>
            <p:cNvPr id="4105" name="TextBox 8"/>
            <p:cNvSpPr txBox="1">
              <a:spLocks noChangeArrowheads="1"/>
            </p:cNvSpPr>
            <p:nvPr/>
          </p:nvSpPr>
          <p:spPr bwMode="auto">
            <a:xfrm>
              <a:off x="5409757" y="3809890"/>
              <a:ext cx="2079401" cy="5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A24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MX</a:t>
              </a:r>
              <a:r>
                <a:rPr lang="en-US" altLang="ru-RU" sz="3000" b="1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·L(</a:t>
              </a:r>
              <a:r>
                <a:rPr lang="ru-RU" altLang="ru-RU" sz="3000" b="1">
                  <a:latin typeface="Times New Roman" pitchFamily="18" charset="0"/>
                  <a:cs typeface="Times New Roman" pitchFamily="18" charset="0"/>
                </a:rPr>
                <a:t>газ)</a:t>
              </a:r>
              <a:endParaRPr lang="ru-RU" altLang="ru-RU" sz="3000"/>
            </a:p>
          </p:txBody>
        </p:sp>
        <p:sp>
          <p:nvSpPr>
            <p:cNvPr id="4106" name="TextBox 9"/>
            <p:cNvSpPr txBox="1">
              <a:spLocks noChangeArrowheads="1"/>
            </p:cNvSpPr>
            <p:nvPr/>
          </p:nvSpPr>
          <p:spPr bwMode="auto">
            <a:xfrm>
              <a:off x="2362085" y="4571805"/>
              <a:ext cx="1993685" cy="5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A24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MX</a:t>
              </a:r>
              <a:r>
                <a:rPr lang="en-US" altLang="ru-RU" sz="3000" b="1" baseline="-2500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ru-RU" sz="3000" b="1">
                  <a:latin typeface="Times New Roman" pitchFamily="18" charset="0"/>
                  <a:cs typeface="Times New Roman" pitchFamily="18" charset="0"/>
                </a:rPr>
                <a:t>·L(</a:t>
              </a:r>
              <a:r>
                <a:rPr lang="ru-RU" altLang="ru-RU" sz="3000" b="1">
                  <a:latin typeface="Times New Roman" pitchFamily="18" charset="0"/>
                  <a:cs typeface="Times New Roman" pitchFamily="18" charset="0"/>
                </a:rPr>
                <a:t>кр)</a:t>
              </a:r>
              <a:endParaRPr lang="ru-RU" altLang="ru-RU" sz="3000"/>
            </a:p>
          </p:txBody>
        </p:sp>
        <p:sp>
          <p:nvSpPr>
            <p:cNvPr id="12" name="Стрелка вниз 11"/>
            <p:cNvSpPr>
              <a:spLocks noChangeArrowheads="1"/>
            </p:cNvSpPr>
            <p:nvPr/>
          </p:nvSpPr>
          <p:spPr bwMode="auto">
            <a:xfrm>
              <a:off x="3047811" y="3733698"/>
              <a:ext cx="304767" cy="838107"/>
            </a:xfrm>
            <a:prstGeom prst="downArrow">
              <a:avLst>
                <a:gd name="adj1" fmla="val 50000"/>
                <a:gd name="adj2" fmla="val 49996"/>
              </a:avLst>
            </a:prstGeom>
            <a:solidFill>
              <a:srgbClr val="8A248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Стрелка углом 12"/>
            <p:cNvSpPr>
              <a:spLocks/>
            </p:cNvSpPr>
            <p:nvPr/>
          </p:nvSpPr>
          <p:spPr bwMode="auto">
            <a:xfrm rot="10800000">
              <a:off x="4495455" y="4419422"/>
              <a:ext cx="1980986" cy="533341"/>
            </a:xfrm>
            <a:custGeom>
              <a:avLst/>
              <a:gdLst>
                <a:gd name="T0" fmla="*/ 0 w 1980986"/>
                <a:gd name="T1" fmla="*/ 533341 h 533341"/>
                <a:gd name="T2" fmla="*/ 0 w 1980986"/>
                <a:gd name="T3" fmla="*/ 300004 h 533341"/>
                <a:gd name="T4" fmla="*/ 233337 w 1980986"/>
                <a:gd name="T5" fmla="*/ 66667 h 533341"/>
                <a:gd name="T6" fmla="*/ 1847651 w 1980986"/>
                <a:gd name="T7" fmla="*/ 66668 h 533341"/>
                <a:gd name="T8" fmla="*/ 1847651 w 1980986"/>
                <a:gd name="T9" fmla="*/ 0 h 533341"/>
                <a:gd name="T10" fmla="*/ 1980986 w 1980986"/>
                <a:gd name="T11" fmla="*/ 133335 h 533341"/>
                <a:gd name="T12" fmla="*/ 1847651 w 1980986"/>
                <a:gd name="T13" fmla="*/ 266671 h 533341"/>
                <a:gd name="T14" fmla="*/ 1847651 w 1980986"/>
                <a:gd name="T15" fmla="*/ 200003 h 533341"/>
                <a:gd name="T16" fmla="*/ 233337 w 1980986"/>
                <a:gd name="T17" fmla="*/ 200003 h 533341"/>
                <a:gd name="T18" fmla="*/ 133336 w 1980986"/>
                <a:gd name="T19" fmla="*/ 300004 h 533341"/>
                <a:gd name="T20" fmla="*/ 133335 w 1980986"/>
                <a:gd name="T21" fmla="*/ 533341 h 533341"/>
                <a:gd name="T22" fmla="*/ 0 w 1980986"/>
                <a:gd name="T23" fmla="*/ 533341 h 5333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80986" h="533341">
                  <a:moveTo>
                    <a:pt x="0" y="533341"/>
                  </a:moveTo>
                  <a:lnTo>
                    <a:pt x="0" y="300004"/>
                  </a:lnTo>
                  <a:cubicBezTo>
                    <a:pt x="0" y="171136"/>
                    <a:pt x="104469" y="66667"/>
                    <a:pt x="233337" y="66667"/>
                  </a:cubicBezTo>
                  <a:lnTo>
                    <a:pt x="1847651" y="66668"/>
                  </a:lnTo>
                  <a:lnTo>
                    <a:pt x="1847651" y="0"/>
                  </a:lnTo>
                  <a:lnTo>
                    <a:pt x="1980986" y="133335"/>
                  </a:lnTo>
                  <a:lnTo>
                    <a:pt x="1847651" y="266671"/>
                  </a:lnTo>
                  <a:lnTo>
                    <a:pt x="1847651" y="200003"/>
                  </a:lnTo>
                  <a:lnTo>
                    <a:pt x="233337" y="200003"/>
                  </a:lnTo>
                  <a:cubicBezTo>
                    <a:pt x="178108" y="200003"/>
                    <a:pt x="133336" y="244775"/>
                    <a:pt x="133336" y="300004"/>
                  </a:cubicBezTo>
                  <a:cubicBezTo>
                    <a:pt x="133336" y="377783"/>
                    <a:pt x="133335" y="455562"/>
                    <a:pt x="133335" y="533341"/>
                  </a:cubicBezTo>
                  <a:lnTo>
                    <a:pt x="0" y="533341"/>
                  </a:lnTo>
                  <a:close/>
                </a:path>
              </a:pathLst>
            </a:custGeom>
            <a:solidFill>
              <a:srgbClr val="8A248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5" name="Стрелка углом 14"/>
            <p:cNvSpPr>
              <a:spLocks/>
            </p:cNvSpPr>
            <p:nvPr/>
          </p:nvSpPr>
          <p:spPr bwMode="auto">
            <a:xfrm rot="10800000" flipV="1">
              <a:off x="4495455" y="3276549"/>
              <a:ext cx="1980986" cy="533341"/>
            </a:xfrm>
            <a:custGeom>
              <a:avLst/>
              <a:gdLst>
                <a:gd name="T0" fmla="*/ 0 w 1980986"/>
                <a:gd name="T1" fmla="*/ 533341 h 533341"/>
                <a:gd name="T2" fmla="*/ 0 w 1980986"/>
                <a:gd name="T3" fmla="*/ 300004 h 533341"/>
                <a:gd name="T4" fmla="*/ 233337 w 1980986"/>
                <a:gd name="T5" fmla="*/ 66667 h 533341"/>
                <a:gd name="T6" fmla="*/ 1847651 w 1980986"/>
                <a:gd name="T7" fmla="*/ 66668 h 533341"/>
                <a:gd name="T8" fmla="*/ 1847651 w 1980986"/>
                <a:gd name="T9" fmla="*/ 0 h 533341"/>
                <a:gd name="T10" fmla="*/ 1980986 w 1980986"/>
                <a:gd name="T11" fmla="*/ 133335 h 533341"/>
                <a:gd name="T12" fmla="*/ 1847651 w 1980986"/>
                <a:gd name="T13" fmla="*/ 266671 h 533341"/>
                <a:gd name="T14" fmla="*/ 1847651 w 1980986"/>
                <a:gd name="T15" fmla="*/ 200003 h 533341"/>
                <a:gd name="T16" fmla="*/ 233337 w 1980986"/>
                <a:gd name="T17" fmla="*/ 200003 h 533341"/>
                <a:gd name="T18" fmla="*/ 133336 w 1980986"/>
                <a:gd name="T19" fmla="*/ 300004 h 533341"/>
                <a:gd name="T20" fmla="*/ 133335 w 1980986"/>
                <a:gd name="T21" fmla="*/ 533341 h 533341"/>
                <a:gd name="T22" fmla="*/ 0 w 1980986"/>
                <a:gd name="T23" fmla="*/ 533341 h 5333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80986" h="533341">
                  <a:moveTo>
                    <a:pt x="0" y="533341"/>
                  </a:moveTo>
                  <a:lnTo>
                    <a:pt x="0" y="300004"/>
                  </a:lnTo>
                  <a:cubicBezTo>
                    <a:pt x="0" y="171136"/>
                    <a:pt x="104469" y="66667"/>
                    <a:pt x="233337" y="66667"/>
                  </a:cubicBezTo>
                  <a:lnTo>
                    <a:pt x="1847651" y="66668"/>
                  </a:lnTo>
                  <a:lnTo>
                    <a:pt x="1847651" y="0"/>
                  </a:lnTo>
                  <a:lnTo>
                    <a:pt x="1980986" y="133335"/>
                  </a:lnTo>
                  <a:lnTo>
                    <a:pt x="1847651" y="266671"/>
                  </a:lnTo>
                  <a:lnTo>
                    <a:pt x="1847651" y="200003"/>
                  </a:lnTo>
                  <a:lnTo>
                    <a:pt x="233337" y="200003"/>
                  </a:lnTo>
                  <a:cubicBezTo>
                    <a:pt x="178108" y="200003"/>
                    <a:pt x="133336" y="244775"/>
                    <a:pt x="133336" y="300004"/>
                  </a:cubicBezTo>
                  <a:cubicBezTo>
                    <a:pt x="133336" y="377783"/>
                    <a:pt x="133335" y="455562"/>
                    <a:pt x="133335" y="533341"/>
                  </a:cubicBezTo>
                  <a:lnTo>
                    <a:pt x="0" y="533341"/>
                  </a:lnTo>
                  <a:close/>
                </a:path>
              </a:pathLst>
            </a:custGeom>
            <a:solidFill>
              <a:srgbClr val="8A248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10" name="Прямоугольник 15"/>
            <p:cNvSpPr>
              <a:spLocks noChangeArrowheads="1"/>
            </p:cNvSpPr>
            <p:nvPr/>
          </p:nvSpPr>
          <p:spPr bwMode="auto">
            <a:xfrm>
              <a:off x="4800223" y="2819400"/>
              <a:ext cx="1873048" cy="45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A24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∆</a:t>
              </a:r>
              <a:r>
                <a:rPr lang="en-US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ru-RU" sz="2400" b="1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дисс. газ</a:t>
              </a:r>
              <a:endParaRPr lang="ru-RU" altLang="ru-RU" sz="2400"/>
            </a:p>
          </p:txBody>
        </p:sp>
        <p:sp>
          <p:nvSpPr>
            <p:cNvPr id="4111" name="Прямоугольник 16"/>
            <p:cNvSpPr>
              <a:spLocks noChangeArrowheads="1"/>
            </p:cNvSpPr>
            <p:nvPr/>
          </p:nvSpPr>
          <p:spPr bwMode="auto">
            <a:xfrm>
              <a:off x="4876414" y="5028954"/>
              <a:ext cx="1420660" cy="45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A248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∆</a:t>
              </a:r>
              <a:r>
                <a:rPr lang="en-US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ru-RU" sz="2400" b="1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altLang="ru-RU" sz="24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субл</a:t>
              </a:r>
              <a:endParaRPr lang="ru-RU" alt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12008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ru-RU" altLang="ru-RU" sz="3200" smtClean="0"/>
              <a:t>Выполнение программы развития СПбГУ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Развитие высокотемпературной химии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Получение термохимических характеристик молекулярных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галогенидных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комплексов с 4,4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’-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bipy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Изучение термического поведения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фосфиновых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комплексов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886544"/>
            <a:ext cx="4038600" cy="5638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Подготовка высококвалифицированных кадров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 Реализация курса по выбору «Современные представления о молекулярных комплексах»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Разработка цикла лабораторных работ по получению соединений типа А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осаждением из газовой фазы ( РОЦ «Химия»)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Разработка раздела лекционного курса «Донорно-акцепторная связь» для аспирантов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Сердечно благодарю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0968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Коллег: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И.В. Казакова,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А.В. Бутлак,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А.С. Лисовенко,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Е.И. Давыдову,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А.Ю. Тимошкина,      А.В. Суворова,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А.Д. Мишарева, 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 С.И. Лопатина</a:t>
            </a:r>
          </a:p>
          <a:p>
            <a:pPr algn="ctr">
              <a:buFontTx/>
              <a:buNone/>
            </a:pPr>
            <a:r>
              <a:rPr lang="ru-RU" altLang="ru-RU" sz="26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ru-RU" sz="2600" b="1" i="1" smtClean="0"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ru-RU" altLang="ru-RU" sz="26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600" b="1" i="1" smtClean="0">
                <a:latin typeface="Times New Roman" pitchFamily="18" charset="0"/>
                <a:cs typeface="Times New Roman" pitchFamily="18" charset="0"/>
              </a:rPr>
              <a:t>Bodensteiner , Regensburg, Germany</a:t>
            </a:r>
            <a:endParaRPr lang="ru-RU" altLang="ru-RU" sz="26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57200" y="914400"/>
            <a:ext cx="2395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Дипломников: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28600" y="4572000"/>
            <a:ext cx="176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А.Маулиеву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82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Н.Шугурову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2574925" y="64008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533400" y="6096000"/>
            <a:ext cx="213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Е.Березовскую</a:t>
            </a:r>
          </a:p>
        </p:txBody>
      </p:sp>
      <p:sp>
        <p:nvSpPr>
          <p:cNvPr id="30730" name="Номер слайда 1"/>
          <p:cNvSpPr txBox="1">
            <a:spLocks noGrp="1"/>
          </p:cNvSpPr>
          <p:nvPr/>
        </p:nvSpPr>
        <p:spPr bwMode="auto">
          <a:xfrm>
            <a:off x="6876256" y="630932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4FA6B7-DBD0-4761-B578-3A67B29688CB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6764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676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16002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2590800"/>
          </a:xfrm>
        </p:spPr>
        <p:txBody>
          <a:bodyPr/>
          <a:lstStyle/>
          <a:p>
            <a:r>
              <a:rPr lang="ru-RU" altLang="ru-RU" sz="5400" b="1" i="1" smtClean="0">
                <a:solidFill>
                  <a:srgbClr val="990000"/>
                </a:solidFill>
                <a:latin typeface="Kozuka Gothic Pro B" pitchFamily="34" charset="-128"/>
              </a:rPr>
              <a:t>БЛАГОДАРЮ    ЗА ВНИМАНИЕ!</a:t>
            </a:r>
          </a:p>
        </p:txBody>
      </p:sp>
      <p:pic>
        <p:nvPicPr>
          <p:cNvPr id="31747" name="Picture 3" descr="MCj0229645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365625"/>
            <a:ext cx="1727200" cy="1798638"/>
          </a:xfrm>
        </p:spPr>
      </p:pic>
    </p:spTree>
    <p:extLst>
      <p:ext uri="{BB962C8B-B14F-4D97-AF65-F5344CB8AC3E}">
        <p14:creationId xmlns:p14="http://schemas.microsoft.com/office/powerpoint/2010/main" val="842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1020763"/>
          </a:xfrm>
        </p:spPr>
        <p:txBody>
          <a:bodyPr/>
          <a:lstStyle/>
          <a:p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(AlBr</a:t>
            </a:r>
            <a:r>
              <a:rPr lang="en-US" altLang="ru-RU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pyz)</a:t>
            </a:r>
            <a:r>
              <a:rPr lang="en-US" altLang="ru-RU" baseline="-25000" smtClean="0">
                <a:latin typeface="Times New Roman" pitchFamily="18" charset="0"/>
                <a:cs typeface="Times New Roman" pitchFamily="18" charset="0"/>
              </a:rPr>
              <a:t>∞</a:t>
            </a:r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9" descr="3pack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2838" y="990600"/>
            <a:ext cx="5491162" cy="4570413"/>
          </a:xfrm>
          <a:noFill/>
        </p:spPr>
      </p:pic>
      <p:pic>
        <p:nvPicPr>
          <p:cNvPr id="74756" name="Picture 5" descr="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12014">
            <a:off x="0" y="2514600"/>
            <a:ext cx="39481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Номер слайда 1"/>
          <p:cNvSpPr txBox="1">
            <a:spLocks noGrp="1"/>
          </p:cNvSpPr>
          <p:nvPr/>
        </p:nvSpPr>
        <p:spPr bwMode="auto">
          <a:xfrm>
            <a:off x="6948264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3F0F6F-F5FD-4858-9020-519CD8C9D978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[AlBr</a:t>
            </a:r>
            <a:r>
              <a:rPr lang="en-US" altLang="ru-RU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(bipy)</a:t>
            </a:r>
            <a:r>
              <a:rPr lang="en-US" altLang="ru-RU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ru-RU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[AlBr</a:t>
            </a:r>
            <a:r>
              <a:rPr lang="en-US" altLang="ru-RU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ru-RU" b="1" baseline="30000">
                <a:latin typeface="Times New Roman" pitchFamily="18" charset="0"/>
                <a:cs typeface="Times New Roman" pitchFamily="18" charset="0"/>
              </a:rPr>
              <a:t>-</a:t>
            </a:r>
            <a:endParaRPr lang="ru-RU" altLang="ru-RU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Рисунок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578">
            <a:off x="3122613" y="4040188"/>
            <a:ext cx="59150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 txBox="1">
            <a:spLocks noGrp="1"/>
          </p:cNvSpPr>
          <p:nvPr/>
        </p:nvSpPr>
        <p:spPr bwMode="auto">
          <a:xfrm>
            <a:off x="6876256" y="643237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8E83E42-080E-486C-8B5C-001914DA1F70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altLang="ru-RU" sz="3800" smtClean="0">
                <a:latin typeface="Times New Roman" pitchFamily="18" charset="0"/>
                <a:cs typeface="Times New Roman" pitchFamily="18" charset="0"/>
              </a:rPr>
              <a:t>Основные типы термических превращений гетеролигандных комплексов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15752"/>
            <a:ext cx="8839200" cy="5181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Сублимация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400" b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субл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2. Газофазная диссоциация</a:t>
            </a:r>
            <a:endParaRPr lang="ru-RU" alt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газ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nL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400" b="1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дисс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газ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3. Конгруэнтная диссоциация твердого комплекса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nL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Инконгруэнтная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диссоциация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nL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газ)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Инкогруэнтная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ступенчатая диссоциация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ru-RU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altLang="ru-RU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ru-RU" sz="24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тв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L(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газ)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6. Процессы, включающие перегруппировку и/или разложение лиганда, - деструкция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ru-RU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 –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элемент 4,13,14 групп; 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галогенид-ион; 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</a:t>
            </a:r>
            <a:r>
              <a:rPr lang="en-US" altLang="ru-RU" sz="2400" b="1" i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амины,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фосфины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кетоны, эфиры </a:t>
            </a:r>
            <a:endParaRPr lang="en-US" altLang="ru-RU" sz="24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1"/>
          <p:cNvSpPr txBox="1">
            <a:spLocks noGrp="1"/>
          </p:cNvSpPr>
          <p:nvPr/>
        </p:nvSpPr>
        <p:spPr bwMode="auto">
          <a:xfrm>
            <a:off x="6876256" y="6453336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437CA6-F880-42C6-8218-A79C82637599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/>
        </p:nvSpPr>
        <p:spPr bwMode="auto">
          <a:xfrm>
            <a:off x="6876256" y="6453336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8B5EBF-9379-4C62-8288-B690DEFDECFA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ru-RU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3600" smtClean="0">
                <a:solidFill>
                  <a:srgbClr val="FF3300"/>
                </a:solidFill>
              </a:rPr>
              <a:t>Объекты исследования: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Комплексные соединения на основе галогенидов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Галогениды - </a:t>
            </a:r>
            <a:r>
              <a:rPr lang="en-US" altLang="ru-RU" sz="2800" smtClean="0"/>
              <a:t>AlCl</a:t>
            </a:r>
            <a:r>
              <a:rPr lang="en-US" altLang="ru-RU" sz="2800" baseline="-25000" smtClean="0"/>
              <a:t>3</a:t>
            </a:r>
            <a:r>
              <a:rPr lang="en-US" altLang="ru-RU" sz="2800" smtClean="0"/>
              <a:t>,</a:t>
            </a:r>
            <a:r>
              <a:rPr lang="ru-RU" altLang="ru-RU" sz="2800" smtClean="0"/>
              <a:t> </a:t>
            </a:r>
            <a:r>
              <a:rPr lang="en-US" altLang="ru-RU" sz="2800" smtClean="0"/>
              <a:t>AlBr</a:t>
            </a:r>
            <a:r>
              <a:rPr lang="en-US" altLang="ru-RU" sz="2800" baseline="-25000" smtClean="0"/>
              <a:t>3</a:t>
            </a:r>
            <a:r>
              <a:rPr lang="ru-RU" altLang="ru-RU" sz="2800" smtClean="0"/>
              <a:t>,</a:t>
            </a:r>
            <a:r>
              <a:rPr lang="ru-RU" altLang="ru-RU" sz="2800" baseline="-25000" smtClean="0"/>
              <a:t>  </a:t>
            </a:r>
            <a:r>
              <a:rPr lang="en-US" altLang="ru-RU" sz="2800" smtClean="0"/>
              <a:t>GaCl</a:t>
            </a:r>
            <a:r>
              <a:rPr lang="en-US" altLang="ru-RU" sz="2800" baseline="-25000" smtClean="0"/>
              <a:t>3</a:t>
            </a:r>
            <a:r>
              <a:rPr lang="en-US" altLang="ru-RU" sz="2800" smtClean="0"/>
              <a:t>, GaBr</a:t>
            </a:r>
            <a:r>
              <a:rPr lang="en-US" altLang="ru-RU" sz="2800" baseline="-25000" smtClean="0"/>
              <a:t>3</a:t>
            </a:r>
          </a:p>
          <a:p>
            <a:pPr eaLnBrk="1" hangingPunct="1">
              <a:buFontTx/>
              <a:buNone/>
            </a:pPr>
            <a:r>
              <a:rPr lang="en-US" altLang="ru-RU" sz="2800" smtClean="0"/>
              <a:t>N-</a:t>
            </a:r>
            <a:r>
              <a:rPr lang="ru-RU" altLang="ru-RU" sz="2800" smtClean="0"/>
              <a:t>содержащие доноры пиридинового ряда – </a:t>
            </a:r>
            <a:r>
              <a:rPr lang="en-US" altLang="ru-RU" sz="2800" smtClean="0"/>
              <a:t>py, pyz, bipy</a:t>
            </a:r>
          </a:p>
          <a:p>
            <a:pPr algn="ctr">
              <a:buFontTx/>
              <a:buNone/>
            </a:pPr>
            <a:r>
              <a:rPr lang="en-US" altLang="ru-RU" smtClean="0"/>
              <a:t>        </a:t>
            </a:r>
            <a:r>
              <a:rPr lang="ru-RU" altLang="ru-RU" sz="3600" smtClean="0">
                <a:solidFill>
                  <a:srgbClr val="FF0000"/>
                </a:solidFill>
              </a:rPr>
              <a:t>Методы исследования:</a:t>
            </a:r>
          </a:p>
          <a:p>
            <a:pPr lvl="1"/>
            <a:r>
              <a:rPr lang="ru-RU" altLang="ru-RU" b="1" smtClean="0"/>
              <a:t> </a:t>
            </a:r>
            <a:r>
              <a:rPr lang="ru-RU" altLang="ru-RU" smtClean="0"/>
              <a:t>Рентгеноструктурный анализ</a:t>
            </a:r>
            <a:endParaRPr lang="en-US" altLang="ru-RU" smtClean="0"/>
          </a:p>
          <a:p>
            <a:pPr lvl="1"/>
            <a:r>
              <a:rPr lang="en-US" altLang="ru-RU" smtClean="0"/>
              <a:t> </a:t>
            </a:r>
            <a:r>
              <a:rPr lang="ru-RU" altLang="ru-RU" smtClean="0"/>
              <a:t>Масс-спектрометрия</a:t>
            </a:r>
          </a:p>
          <a:p>
            <a:pPr lvl="1"/>
            <a:r>
              <a:rPr lang="en-US" altLang="ru-RU" smtClean="0"/>
              <a:t> T</a:t>
            </a:r>
            <a:r>
              <a:rPr lang="ru-RU" altLang="ru-RU" smtClean="0"/>
              <a:t>ермохимические исследования </a:t>
            </a:r>
          </a:p>
          <a:p>
            <a:pPr lvl="1"/>
            <a:r>
              <a:rPr lang="en-US" altLang="ru-RU" smtClean="0"/>
              <a:t> </a:t>
            </a:r>
            <a:r>
              <a:rPr lang="ru-RU" altLang="ru-RU" smtClean="0"/>
              <a:t>Квантовохимические расчеты</a:t>
            </a:r>
          </a:p>
          <a:p>
            <a:pPr eaLnBrk="1" hangingPunct="1">
              <a:buFontTx/>
              <a:buNone/>
            </a:pPr>
            <a:endParaRPr lang="en-US" altLang="ru-RU" sz="2400" smtClean="0"/>
          </a:p>
          <a:p>
            <a:pPr lvl="1"/>
            <a:endParaRPr lang="ru-RU" altLang="ru-RU" sz="2000" b="1" smtClean="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endParaRPr lang="ru-RU" altLang="ru-RU" sz="2000" b="1" smtClean="0"/>
          </a:p>
          <a:p>
            <a:pPr eaLnBrk="1" hangingPunct="1">
              <a:buFontTx/>
              <a:buNone/>
            </a:pPr>
            <a:endParaRPr lang="en-US" altLang="ru-RU" sz="2400" smtClean="0"/>
          </a:p>
          <a:p>
            <a:pPr lvl="1" eaLnBrk="1" hangingPunct="1">
              <a:buFontTx/>
              <a:buNone/>
            </a:pPr>
            <a:endParaRPr lang="ru-RU" altLang="ru-RU" sz="2000" b="1" smtClean="0"/>
          </a:p>
          <a:p>
            <a:pPr eaLnBrk="1" hangingPunct="1">
              <a:buFontTx/>
              <a:buNone/>
            </a:pPr>
            <a:endParaRPr lang="en-US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36021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Соединения с </a:t>
            </a:r>
            <a:r>
              <a:rPr lang="en-US" altLang="ru-RU" sz="4000" smtClean="0">
                <a:latin typeface="Times New Roman" pitchFamily="18" charset="0"/>
                <a:cs typeface="Times New Roman" pitchFamily="18" charset="0"/>
              </a:rPr>
              <a:t>Py (1:1)</a:t>
            </a:r>
            <a:endParaRPr lang="ru-RU" alt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Bild 2" descr="C:\Strukturen fertig\Timoshkin\Pics\favourites\1C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16223" r="9505" b="16223"/>
          <a:stretch>
            <a:fillRect/>
          </a:stretch>
        </p:blipFill>
        <p:spPr bwMode="auto">
          <a:xfrm>
            <a:off x="1981200" y="3429000"/>
            <a:ext cx="57912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90289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DEBE85-91D9-4AF7-996B-EF8DF2B824D6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90600" y="1019175"/>
            <a:ext cx="11315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/>
              <a:t>Т.Н.Севастьянова, А.В.Суворов. Особенности </a:t>
            </a:r>
            <a:endParaRPr lang="en-US" altLang="ru-RU" sz="2800"/>
          </a:p>
          <a:p>
            <a:r>
              <a:rPr lang="ru-RU" altLang="ru-RU" sz="2800"/>
              <a:t>структуры и термического поведения комплексов </a:t>
            </a:r>
            <a:endParaRPr lang="en-US" altLang="ru-RU" sz="2800"/>
          </a:p>
          <a:p>
            <a:r>
              <a:rPr lang="ru-RU" altLang="ru-RU" sz="2800"/>
              <a:t>галогенидов элементов </a:t>
            </a:r>
            <a:r>
              <a:rPr lang="en-US" altLang="ru-RU" sz="2800"/>
              <a:t>III</a:t>
            </a:r>
            <a:r>
              <a:rPr lang="ru-RU" altLang="ru-RU" sz="2800"/>
              <a:t> группы с пиридином.</a:t>
            </a:r>
          </a:p>
          <a:p>
            <a:r>
              <a:rPr lang="ru-RU" altLang="ru-RU" sz="2800"/>
              <a:t>// Координац. химия. 1999. Т.25, </a:t>
            </a:r>
            <a:r>
              <a:rPr lang="en-US" altLang="ru-RU" sz="2800"/>
              <a:t>N</a:t>
            </a:r>
            <a:r>
              <a:rPr lang="ru-RU" altLang="ru-RU" sz="2800"/>
              <a:t>10, С.727-737.</a:t>
            </a:r>
          </a:p>
        </p:txBody>
      </p:sp>
    </p:spTree>
    <p:extLst>
      <p:ext uri="{BB962C8B-B14F-4D97-AF65-F5344CB8AC3E}">
        <p14:creationId xmlns:p14="http://schemas.microsoft.com/office/powerpoint/2010/main" val="30767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Структурные  и термохимические характеристики комплексов </a:t>
            </a:r>
            <a:r>
              <a:rPr lang="en-US" altLang="ru-RU" sz="3200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sz="32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sz="3200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sz="3200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3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0842593"/>
              </p:ext>
            </p:extLst>
          </p:nvPr>
        </p:nvGraphicFramePr>
        <p:xfrm>
          <a:off x="768424" y="1276200"/>
          <a:ext cx="7620000" cy="3736976"/>
        </p:xfrm>
        <a:graphic>
          <a:graphicData uri="http://schemas.openxmlformats.org/drawingml/2006/table">
            <a:tbl>
              <a:tblPr/>
              <a:tblGrid>
                <a:gridCol w="1905000"/>
                <a:gridCol w="1676400"/>
                <a:gridCol w="1676400"/>
                <a:gridCol w="1066800"/>
                <a:gridCol w="1295400"/>
              </a:tblGrid>
              <a:tr h="984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rGa-N</a:t>
                      </a: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rGa-X</a:t>
                      </a: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∆H</a:t>
                      </a:r>
                      <a:r>
                        <a:rPr kumimoji="0" lang="en-US" alt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субл)</a:t>
                      </a: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∆H</a:t>
                      </a:r>
                      <a:r>
                        <a:rPr kumimoji="0" lang="en-US" altLang="ru-RU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ru-RU" altLang="ru-RU" sz="2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(дисс)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GaCl</a:t>
                      </a:r>
                      <a:r>
                        <a:rPr kumimoji="0" lang="en-US" altLang="ru-RU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ar-SA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</a:t>
                      </a: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 = 930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1.966(1)</a:t>
                      </a:r>
                      <a:endParaRPr kumimoji="0" lang="en-US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2.1503(7)-2.1598(7)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139±2</a:t>
                      </a: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</a:t>
                      </a:r>
                      <a:r>
                        <a:rPr kumimoji="0" lang="en-US" altLang="ru-RU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ar-SA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</a:t>
                      </a: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1.979(1)</a:t>
                      </a:r>
                      <a:endParaRPr kumimoji="0" lang="en-US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2.2948(5)-2.3060(5)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148±5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</a:t>
                      </a:r>
                      <a:r>
                        <a:rPr kumimoji="0" lang="en-US" altLang="ru-RU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ar-SA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٠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</a:t>
                      </a:r>
                      <a:endParaRPr kumimoji="0" lang="ru-RU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2.000(4)</a:t>
                      </a:r>
                      <a:endParaRPr kumimoji="0" lang="en-US" alt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2.5106(6)</a:t>
                      </a:r>
                      <a:r>
                        <a:rPr kumimoji="0" lang="en-US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2.5246(6)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124±3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1600200" y="6045200"/>
            <a:ext cx="6486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РА – сродство к протону (кДж/моль)</a:t>
            </a:r>
          </a:p>
        </p:txBody>
      </p:sp>
      <p:sp>
        <p:nvSpPr>
          <p:cNvPr id="8234" name="Номер слайда 1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3D6B67-F964-42FE-9C84-D18D686C650E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1584325" y="5257800"/>
            <a:ext cx="711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3300"/>
                </a:solidFill>
              </a:rPr>
              <a:t>Акцепторная способность: </a:t>
            </a:r>
            <a:r>
              <a:rPr lang="en-US" altLang="ru-RU" sz="2400" b="1">
                <a:solidFill>
                  <a:srgbClr val="FF3300"/>
                </a:solidFill>
              </a:rPr>
              <a:t>GaCl</a:t>
            </a:r>
            <a:r>
              <a:rPr lang="en-US" altLang="ru-RU" sz="2400" b="1" baseline="-25000">
                <a:solidFill>
                  <a:srgbClr val="FF3300"/>
                </a:solidFill>
              </a:rPr>
              <a:t>3</a:t>
            </a:r>
            <a:r>
              <a:rPr lang="en-US" altLang="ru-RU" sz="2400" b="1">
                <a:solidFill>
                  <a:srgbClr val="FF3300"/>
                </a:solidFill>
              </a:rPr>
              <a:t> &gt; GaBr</a:t>
            </a:r>
            <a:r>
              <a:rPr lang="en-US" altLang="ru-RU" sz="2400" b="1" baseline="-25000">
                <a:solidFill>
                  <a:srgbClr val="FF3300"/>
                </a:solidFill>
              </a:rPr>
              <a:t>3</a:t>
            </a:r>
            <a:r>
              <a:rPr lang="en-US" altLang="ru-RU" sz="2400" b="1">
                <a:solidFill>
                  <a:srgbClr val="FF3300"/>
                </a:solidFill>
              </a:rPr>
              <a:t> &gt; GaJ</a:t>
            </a:r>
            <a:r>
              <a:rPr lang="en-US" altLang="ru-RU" sz="2400" b="1" baseline="-25000">
                <a:solidFill>
                  <a:srgbClr val="FF3300"/>
                </a:solidFill>
              </a:rPr>
              <a:t>3</a:t>
            </a:r>
            <a:r>
              <a:rPr lang="ru-RU" altLang="ru-RU" sz="2400" b="1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Бифункциональные доноры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724400" y="4343400"/>
            <a:ext cx="441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4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4,4’-bipy(C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PA 943</a:t>
            </a:r>
            <a:r>
              <a:rPr lang="ru-RU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кДж/моль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514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52400" y="48006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pyz (C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ru-RU" altLang="ru-RU" sz="40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кДж/моль</a:t>
            </a:r>
            <a:endParaRPr lang="ru-RU" alt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Номер слайда 2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3A62774-C6EF-49C7-90C2-C79DE7E21636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6286500" cy="4191000"/>
          </a:xfrm>
          <a:noFill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                        Al</a:t>
            </a:r>
            <a:r>
              <a:rPr lang="en-US" altLang="ru-RU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ru-RU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ar-SA" altLang="ru-RU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LL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580112" y="1752600"/>
            <a:ext cx="3182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RAl1-N1= 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1.999(6)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Рисунок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5243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410200" y="4648200"/>
            <a:ext cx="373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R(Al-N) =  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1.942(9); </a:t>
            </a:r>
            <a:endParaRPr lang="en-US" alt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(Al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)= 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1.938(10);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Номер слайда 1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890EEF-77C1-411C-9672-1FA0864E2FA2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020763"/>
          </a:xfrm>
        </p:spPr>
        <p:txBody>
          <a:bodyPr/>
          <a:lstStyle/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AlBr</a:t>
            </a:r>
            <a:r>
              <a:rPr lang="en-US" alt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altLang="ru-RU" dirty="0" smtClean="0">
                <a:latin typeface="Times New Roman" pitchFamily="18" charset="0"/>
                <a:cs typeface="Times New Roman" pitchFamily="18" charset="0"/>
              </a:rPr>
              <a:t>٠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LL</a:t>
            </a:r>
          </a:p>
        </p:txBody>
      </p:sp>
      <p:pic>
        <p:nvPicPr>
          <p:cNvPr id="17412" name="Picture 5" descr="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346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Номер слайда 1"/>
          <p:cNvSpPr txBox="1">
            <a:spLocks noGrp="1"/>
          </p:cNvSpPr>
          <p:nvPr/>
        </p:nvSpPr>
        <p:spPr bwMode="auto">
          <a:xfrm>
            <a:off x="6876256" y="638132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4C195C-18B5-402E-A379-7921F0E77072}" type="slidenum">
              <a:rPr lang="ru-RU" altLang="ru-RU" sz="2000"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76800" y="1447800"/>
            <a:ext cx="350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dirty="0"/>
              <a:t>(</a:t>
            </a:r>
            <a:r>
              <a:rPr lang="en-US" altLang="ru-RU" sz="2800" b="1" dirty="0" smtClean="0"/>
              <a:t>AlBr</a:t>
            </a:r>
            <a:r>
              <a:rPr lang="en-US" altLang="ru-RU" sz="2800" b="1" baseline="-25000" dirty="0" smtClean="0"/>
              <a:t>3</a:t>
            </a:r>
            <a:r>
              <a:rPr lang="ar-SA" altLang="ru-RU" sz="2800" dirty="0" smtClean="0">
                <a:latin typeface="Times New Roman" pitchFamily="18" charset="0"/>
                <a:cs typeface="Times New Roman" pitchFamily="18" charset="0"/>
              </a:rPr>
              <a:t> ٠</a:t>
            </a:r>
            <a:r>
              <a:rPr lang="en-US" altLang="ru-RU" sz="2800" b="1" dirty="0" err="1" smtClean="0"/>
              <a:t>pyz</a:t>
            </a:r>
            <a:r>
              <a:rPr lang="en-US" altLang="ru-RU" sz="2800" b="1" dirty="0"/>
              <a:t>)</a:t>
            </a:r>
            <a:r>
              <a:rPr lang="en-US" altLang="ru-RU" sz="2800" b="1" baseline="-25000" dirty="0">
                <a:cs typeface="Times New Roman" pitchFamily="18" charset="0"/>
              </a:rPr>
              <a:t>∞</a:t>
            </a:r>
            <a:r>
              <a:rPr lang="en-US" altLang="ru-RU" sz="2800" b="1" dirty="0">
                <a:cs typeface="Times New Roman" pitchFamily="18" charset="0"/>
              </a:rPr>
              <a:t> </a:t>
            </a:r>
          </a:p>
          <a:p>
            <a:r>
              <a:rPr lang="en-US" altLang="ru-RU" sz="2800" b="1" dirty="0">
                <a:cs typeface="Times New Roman" pitchFamily="18" charset="0"/>
              </a:rPr>
              <a:t> </a:t>
            </a:r>
          </a:p>
          <a:p>
            <a:r>
              <a:rPr lang="en-US" altLang="ru-RU" sz="2800" b="1" dirty="0" smtClean="0">
                <a:cs typeface="Times New Roman" pitchFamily="18" charset="0"/>
              </a:rPr>
              <a:t>R(Al-N) </a:t>
            </a:r>
            <a:r>
              <a:rPr lang="en-US" altLang="ru-RU" sz="2800" b="1" dirty="0">
                <a:cs typeface="Times New Roman" pitchFamily="18" charset="0"/>
              </a:rPr>
              <a:t>= 2,133(2) Å</a:t>
            </a:r>
            <a:r>
              <a:rPr lang="en-US" altLang="ru-RU" sz="2800" dirty="0">
                <a:cs typeface="Times New Roman" pitchFamily="18" charset="0"/>
              </a:rPr>
              <a:t>   </a:t>
            </a:r>
          </a:p>
        </p:txBody>
      </p:sp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937125" y="4333875"/>
            <a:ext cx="334899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dirty="0"/>
              <a:t>[AlBr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(</a:t>
            </a:r>
            <a:r>
              <a:rPr lang="en-US" altLang="ru-RU" sz="2800" b="1" dirty="0" err="1"/>
              <a:t>bipy</a:t>
            </a:r>
            <a:r>
              <a:rPr lang="en-US" altLang="ru-RU" sz="2800" b="1" dirty="0"/>
              <a:t>)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]</a:t>
            </a:r>
            <a:r>
              <a:rPr lang="en-US" altLang="ru-RU" sz="2800" b="1" baseline="30000" dirty="0"/>
              <a:t>+</a:t>
            </a:r>
            <a:r>
              <a:rPr lang="en-US" altLang="ru-RU" sz="2800" b="1" dirty="0"/>
              <a:t>[AlBr</a:t>
            </a:r>
            <a:r>
              <a:rPr lang="en-US" altLang="ru-RU" sz="2800" b="1" baseline="-25000" dirty="0"/>
              <a:t>4</a:t>
            </a:r>
            <a:r>
              <a:rPr lang="en-US" altLang="ru-RU" sz="2800" b="1" dirty="0"/>
              <a:t>]</a:t>
            </a:r>
            <a:r>
              <a:rPr lang="en-US" altLang="ru-RU" sz="2800" b="1" baseline="30000" dirty="0"/>
              <a:t>-</a:t>
            </a:r>
          </a:p>
          <a:p>
            <a:endParaRPr lang="ru-RU" altLang="ru-RU" sz="2800" b="1" dirty="0"/>
          </a:p>
          <a:p>
            <a:r>
              <a:rPr lang="en-US" altLang="ru-RU" sz="2800" b="1" dirty="0" smtClean="0"/>
              <a:t>R(Al-N) </a:t>
            </a:r>
            <a:r>
              <a:rPr lang="en-US" altLang="ru-RU" sz="2800" b="1" dirty="0"/>
              <a:t>= 2,048(4) </a:t>
            </a:r>
            <a:r>
              <a:rPr lang="en-US" altLang="ru-RU" sz="2800" b="1" dirty="0">
                <a:cs typeface="Times New Roman" pitchFamily="18" charset="0"/>
              </a:rPr>
              <a:t>Å</a:t>
            </a:r>
            <a:r>
              <a:rPr lang="en-US" altLang="ru-RU" sz="2800" b="1" dirty="0"/>
              <a:t> 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56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1669</Words>
  <Application>Microsoft Office PowerPoint</Application>
  <PresentationFormat>Экран (4:3)</PresentationFormat>
  <Paragraphs>294</Paragraphs>
  <Slides>24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Научная деятельность</vt:lpstr>
      <vt:lpstr>Основные типы термических превращений гетеролигандных комплексов</vt:lpstr>
      <vt:lpstr>Презентация PowerPoint</vt:lpstr>
      <vt:lpstr>Соединения с Py (1:1)</vt:lpstr>
      <vt:lpstr>Структурные  и термохимические характеристики комплексов GaX3٠Py </vt:lpstr>
      <vt:lpstr>Бифункциональные доноры</vt:lpstr>
      <vt:lpstr>                        Al2Br6٠LL</vt:lpstr>
      <vt:lpstr>AlBr3٠LL</vt:lpstr>
      <vt:lpstr>Структурные характеристики комплексов nAlBr3٠LL, сопоставление их c AlBr3٠Py (r(Al-N)=1.933 Å)</vt:lpstr>
      <vt:lpstr>Характеристика термического поведения комплексов  на основе квантово-химических данных   (B3LYP/TZVP) (А.С.Лисовенко)</vt:lpstr>
      <vt:lpstr>Тензиметрия</vt:lpstr>
      <vt:lpstr>Презентация PowerPoint</vt:lpstr>
      <vt:lpstr>Заключения</vt:lpstr>
      <vt:lpstr>Педагогическая деятельность</vt:lpstr>
      <vt:lpstr>Педагогическая деятельность</vt:lpstr>
      <vt:lpstr>Выпускные квалификационные работы (28/2)</vt:lpstr>
      <vt:lpstr>Презентация PowerPoint</vt:lpstr>
      <vt:lpstr>Презентация PowerPoint</vt:lpstr>
      <vt:lpstr>Выполнение программы развития СПбГУ</vt:lpstr>
      <vt:lpstr>Сердечно благодарю</vt:lpstr>
      <vt:lpstr>БЛАГОДАРЮ    ЗА ВНИМАНИЕ!</vt:lpstr>
      <vt:lpstr>(AlBr3٠pyz)∞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LVTX</cp:lastModifiedBy>
  <cp:revision>6</cp:revision>
  <dcterms:created xsi:type="dcterms:W3CDTF">2014-02-08T17:25:26Z</dcterms:created>
  <dcterms:modified xsi:type="dcterms:W3CDTF">2014-02-11T10:12:31Z</dcterms:modified>
</cp:coreProperties>
</file>